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7" r:id="rId2"/>
  </p:sldIdLst>
  <p:sldSz cx="25203150" cy="36004500"/>
  <p:notesSz cx="6858000" cy="9144000"/>
  <p:defaultText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0">
          <p15:clr>
            <a:srgbClr val="A4A3A4"/>
          </p15:clr>
        </p15:guide>
        <p15:guide id="2" pos="793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2D9"/>
    <a:srgbClr val="DBC965"/>
    <a:srgbClr val="295688"/>
    <a:srgbClr val="CC6634"/>
    <a:srgbClr val="668C46"/>
    <a:srgbClr val="663366"/>
    <a:srgbClr val="E66400"/>
    <a:srgbClr val="003399"/>
    <a:srgbClr val="915000"/>
    <a:srgbClr val="006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3"/>
    <p:restoredTop sz="94903" autoAdjust="0"/>
  </p:normalViewPr>
  <p:slideViewPr>
    <p:cSldViewPr>
      <p:cViewPr>
        <p:scale>
          <a:sx n="50" d="100"/>
          <a:sy n="50" d="100"/>
        </p:scale>
        <p:origin x="-446" y="-5184"/>
      </p:cViewPr>
      <p:guideLst>
        <p:guide orient="horz" pos="11340"/>
        <p:guide pos="7938"/>
      </p:guideLst>
    </p:cSldViewPr>
  </p:slideViewPr>
  <p:notesTextViewPr>
    <p:cViewPr>
      <p:scale>
        <a:sx n="1" d="1"/>
        <a:sy n="1" d="1"/>
      </p:scale>
      <p:origin x="0" y="0"/>
    </p:cViewPr>
  </p:notesTextViewPr>
  <p:notesViewPr>
    <p:cSldViewPr>
      <p:cViewPr varScale="1">
        <p:scale>
          <a:sx n="88" d="100"/>
          <a:sy n="88" d="100"/>
        </p:scale>
        <p:origin x="-385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0ABEAF-95F9-44D9-8220-B5EB390C6BFF}" type="datetimeFigureOut">
              <a:rPr lang="es-CO" smtClean="0"/>
              <a:t>5/12/2023</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CB9EF3-57EF-49F1-93E1-F89EDA84B7DC}" type="slidenum">
              <a:rPr lang="es-CO" smtClean="0"/>
              <a:t>‹#›</a:t>
            </a:fld>
            <a:endParaRPr lang="es-CO"/>
          </a:p>
        </p:txBody>
      </p:sp>
    </p:spTree>
    <p:extLst>
      <p:ext uri="{BB962C8B-B14F-4D97-AF65-F5344CB8AC3E}">
        <p14:creationId xmlns:p14="http://schemas.microsoft.com/office/powerpoint/2010/main" val="4644490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890236" y="11184739"/>
            <a:ext cx="21422678" cy="7717630"/>
          </a:xfrm>
        </p:spPr>
        <p:txBody>
          <a:bodyPr/>
          <a:lstStyle/>
          <a:p>
            <a:r>
              <a:rPr lang="en-US"/>
              <a:t>Click to edit Master title style</a:t>
            </a:r>
            <a:endParaRPr lang="es-CO"/>
          </a:p>
        </p:txBody>
      </p:sp>
      <p:sp>
        <p:nvSpPr>
          <p:cNvPr id="3" name="2 Subtítulo"/>
          <p:cNvSpPr>
            <a:spLocks noGrp="1"/>
          </p:cNvSpPr>
          <p:nvPr>
            <p:ph type="subTitle" idx="1"/>
          </p:nvPr>
        </p:nvSpPr>
        <p:spPr>
          <a:xfrm>
            <a:off x="3780473" y="20402552"/>
            <a:ext cx="17642205" cy="9201150"/>
          </a:xfrm>
        </p:spPr>
        <p:txBody>
          <a:bodyPr/>
          <a:lstStyle>
            <a:lvl1pPr marL="0" indent="0" algn="ctr">
              <a:buNone/>
              <a:defRPr>
                <a:solidFill>
                  <a:schemeClr val="tx1">
                    <a:tint val="75000"/>
                  </a:schemeClr>
                </a:solidFill>
              </a:defRPr>
            </a:lvl1pPr>
            <a:lvl2pPr marL="1748790" indent="0" algn="ctr">
              <a:buNone/>
              <a:defRPr>
                <a:solidFill>
                  <a:schemeClr val="tx1">
                    <a:tint val="75000"/>
                  </a:schemeClr>
                </a:solidFill>
              </a:defRPr>
            </a:lvl2pPr>
            <a:lvl3pPr marL="3497580" indent="0" algn="ctr">
              <a:buNone/>
              <a:defRPr>
                <a:solidFill>
                  <a:schemeClr val="tx1">
                    <a:tint val="75000"/>
                  </a:schemeClr>
                </a:solidFill>
              </a:defRPr>
            </a:lvl3pPr>
            <a:lvl4pPr marL="5246370" indent="0" algn="ctr">
              <a:buNone/>
              <a:defRPr>
                <a:solidFill>
                  <a:schemeClr val="tx1">
                    <a:tint val="75000"/>
                  </a:schemeClr>
                </a:solidFill>
              </a:defRPr>
            </a:lvl4pPr>
            <a:lvl5pPr marL="6995160" indent="0" algn="ctr">
              <a:buNone/>
              <a:defRPr>
                <a:solidFill>
                  <a:schemeClr val="tx1">
                    <a:tint val="75000"/>
                  </a:schemeClr>
                </a:solidFill>
              </a:defRPr>
            </a:lvl5pPr>
            <a:lvl6pPr marL="8743950" indent="0" algn="ctr">
              <a:buNone/>
              <a:defRPr>
                <a:solidFill>
                  <a:schemeClr val="tx1">
                    <a:tint val="75000"/>
                  </a:schemeClr>
                </a:solidFill>
              </a:defRPr>
            </a:lvl6pPr>
            <a:lvl7pPr marL="10492740" indent="0" algn="ctr">
              <a:buNone/>
              <a:defRPr>
                <a:solidFill>
                  <a:schemeClr val="tx1">
                    <a:tint val="75000"/>
                  </a:schemeClr>
                </a:solidFill>
              </a:defRPr>
            </a:lvl7pPr>
            <a:lvl8pPr marL="12241530" indent="0" algn="ctr">
              <a:buNone/>
              <a:defRPr>
                <a:solidFill>
                  <a:schemeClr val="tx1">
                    <a:tint val="75000"/>
                  </a:schemeClr>
                </a:solidFill>
              </a:defRPr>
            </a:lvl8pPr>
            <a:lvl9pPr marL="13990320" indent="0" algn="ctr">
              <a:buNone/>
              <a:defRPr>
                <a:solidFill>
                  <a:schemeClr val="tx1">
                    <a:tint val="75000"/>
                  </a:schemeClr>
                </a:solidFill>
              </a:defRPr>
            </a:lvl9pPr>
          </a:lstStyle>
          <a:p>
            <a:r>
              <a:rPr lang="en-US"/>
              <a:t>Click to edit Master subtitle style</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0628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INE">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57AC4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IMAGINE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57AC4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57AC46">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75" y="251"/>
            <a:ext cx="25282526"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Dropbox\Personales\Uniandes\Proyectos\Websis\iconos\svg\Redes\twitter_9F417E.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65952" y="3520938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Dropbox\Personales\Uniandes\Proyectos\Websis\iconos\svg\Redes\web_9F417E.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552905" y="3514015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ropbox\Personales\Uniandes\Proyectos\Websis\iconos\svg\Redes\facebook_9F417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921438"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64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T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772">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ARTIxxx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77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descr="D:\Dropbox\Personales\Uniandes\Proyectos\Websis\iconos\svg\Redes\twitter_BB7F00.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265871"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Dropbox\Personales\Uniandes\Proyectos\Websis\iconos\svg\Redes\web_BB7F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facebook_BB7F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66294" y="351258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25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480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63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MSINxxx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63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web_9150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141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facebook_9150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21481" y="3515500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twitter_9150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168673"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95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B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339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MBITxxx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00339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D:\Dropbox\Personales\Uniandes\Proyectos\Websis\iconos\svg\Redes\facebook_E66400.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927057"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twitter_E66400.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265951" y="35206688"/>
            <a:ext cx="720000" cy="58153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Dropbox\Personales\Uniandes\Proyectos\Websis\iconos\svg\Redes\web_E664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60218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56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O">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66336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MISOxxx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66336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3073"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D:\Dropbox\Personales\Uniandes\Proyectos\Websis\iconos\svg\Redes\web_668c46.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639854" y="3508403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ropbox\Personales\Uniandes\Proyectos\Websis\iconos\svg\Redes\facebook_668c46.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53503" y="35140233"/>
            <a:ext cx="720000" cy="720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Dropbox\Personales\Uniandes\Proyectos\Websis\iconos\svg\Redes\twitter_668c46.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337959" y="35212162"/>
            <a:ext cx="720000" cy="5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65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448520"/>
            <a:ext cx="25235825" cy="720081"/>
          </a:xfrm>
          <a:solidFill>
            <a:srgbClr val="CC6634">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ISISxxx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CC663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twitter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624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n-US" dirty="0" err="1"/>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500313"/>
            <a:ext cx="12601321" cy="668288"/>
          </a:xfrm>
          <a:solidFill>
            <a:srgbClr val="DBC965">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Ingenier</a:t>
            </a:r>
            <a:r>
              <a:rPr lang="en-US" dirty="0" err="1"/>
              <a:t>ía</a:t>
            </a:r>
            <a:r>
              <a:rPr lang="en-US" dirty="0"/>
              <a:t> de </a:t>
            </a:r>
            <a:r>
              <a:rPr lang="en-US" dirty="0" err="1"/>
              <a:t>Sistemas</a:t>
            </a:r>
            <a:r>
              <a:rPr lang="en-US" dirty="0"/>
              <a:t> y </a:t>
            </a:r>
            <a:r>
              <a:rPr lang="en-US" dirty="0" err="1"/>
              <a:t>Computación</a:t>
            </a:r>
            <a:endParaRPr lang="es-ES" dirty="0"/>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DBC96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8" name="Picture 2" descr="D:\Dropbox\Personales\Uniandes\Proyectos\Websis\iconos\svg\Redes\twitter_295685.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21 Marcador de texto"/>
          <p:cNvSpPr>
            <a:spLocks noGrp="1"/>
          </p:cNvSpPr>
          <p:nvPr>
            <p:ph type="body" sz="quarter" idx="33" hasCustomPrompt="1"/>
          </p:nvPr>
        </p:nvSpPr>
        <p:spPr>
          <a:xfrm>
            <a:off x="12601495" y="2500313"/>
            <a:ext cx="12644518" cy="668208"/>
          </a:xfrm>
          <a:solidFill>
            <a:srgbClr val="F7F2D9"/>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Tree>
    <p:extLst>
      <p:ext uri="{BB962C8B-B14F-4D97-AF65-F5344CB8AC3E}">
        <p14:creationId xmlns:p14="http://schemas.microsoft.com/office/powerpoint/2010/main" val="1759878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260159" y="1433514"/>
            <a:ext cx="8291664" cy="6100763"/>
          </a:xfrm>
        </p:spPr>
        <p:txBody>
          <a:bodyPr anchor="b"/>
          <a:lstStyle>
            <a:lvl1pPr algn="l">
              <a:defRPr sz="7700" b="1"/>
            </a:lvl1pPr>
          </a:lstStyle>
          <a:p>
            <a:r>
              <a:rPr lang="en-US"/>
              <a:t>Click to edit Master title style</a:t>
            </a:r>
            <a:endParaRPr lang="es-CO"/>
          </a:p>
        </p:txBody>
      </p:sp>
      <p:sp>
        <p:nvSpPr>
          <p:cNvPr id="3" name="2 Marcador de contenido"/>
          <p:cNvSpPr>
            <a:spLocks noGrp="1"/>
          </p:cNvSpPr>
          <p:nvPr>
            <p:ph idx="1"/>
          </p:nvPr>
        </p:nvSpPr>
        <p:spPr>
          <a:xfrm>
            <a:off x="9853733" y="1433516"/>
            <a:ext cx="14089263" cy="30728846"/>
          </a:xfrm>
        </p:spPr>
        <p:txBody>
          <a:bodyPr/>
          <a:lstStyle>
            <a:lvl1pPr>
              <a:defRPr sz="12200"/>
            </a:lvl1pPr>
            <a:lvl2pPr>
              <a:defRPr sz="10700"/>
            </a:lvl2pPr>
            <a:lvl3pPr>
              <a:defRPr sz="92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texto"/>
          <p:cNvSpPr>
            <a:spLocks noGrp="1"/>
          </p:cNvSpPr>
          <p:nvPr>
            <p:ph type="body" sz="half" idx="2"/>
          </p:nvPr>
        </p:nvSpPr>
        <p:spPr>
          <a:xfrm>
            <a:off x="1260159" y="7534279"/>
            <a:ext cx="8291664" cy="24628081"/>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890237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39994" y="25203153"/>
            <a:ext cx="15121890" cy="2975376"/>
          </a:xfrm>
        </p:spPr>
        <p:txBody>
          <a:bodyPr anchor="b"/>
          <a:lstStyle>
            <a:lvl1pPr algn="l">
              <a:defRPr sz="7700" b="1"/>
            </a:lvl1pPr>
          </a:lstStyle>
          <a:p>
            <a:r>
              <a:rPr lang="en-US"/>
              <a:t>Click to edit Master title style</a:t>
            </a:r>
            <a:endParaRPr lang="es-CO"/>
          </a:p>
        </p:txBody>
      </p:sp>
      <p:sp>
        <p:nvSpPr>
          <p:cNvPr id="3" name="2 Marcador de posición de imagen"/>
          <p:cNvSpPr>
            <a:spLocks noGrp="1"/>
          </p:cNvSpPr>
          <p:nvPr>
            <p:ph type="pic" idx="1"/>
          </p:nvPr>
        </p:nvSpPr>
        <p:spPr>
          <a:xfrm>
            <a:off x="4939994" y="3217067"/>
            <a:ext cx="15121890" cy="21602700"/>
          </a:xfrm>
        </p:spPr>
        <p:txBody>
          <a:bodyPr/>
          <a:lstStyle>
            <a:lvl1pPr marL="0" indent="0">
              <a:buNone/>
              <a:defRPr sz="12200"/>
            </a:lvl1pPr>
            <a:lvl2pPr marL="1748790" indent="0">
              <a:buNone/>
              <a:defRPr sz="10700"/>
            </a:lvl2pPr>
            <a:lvl3pPr marL="3497580" indent="0">
              <a:buNone/>
              <a:defRPr sz="9200"/>
            </a:lvl3pPr>
            <a:lvl4pPr marL="5246370" indent="0">
              <a:buNone/>
              <a:defRPr sz="7700"/>
            </a:lvl4pPr>
            <a:lvl5pPr marL="6995160" indent="0">
              <a:buNone/>
              <a:defRPr sz="7700"/>
            </a:lvl5pPr>
            <a:lvl6pPr marL="8743950" indent="0">
              <a:buNone/>
              <a:defRPr sz="7700"/>
            </a:lvl6pPr>
            <a:lvl7pPr marL="10492740" indent="0">
              <a:buNone/>
              <a:defRPr sz="7700"/>
            </a:lvl7pPr>
            <a:lvl8pPr marL="12241530" indent="0">
              <a:buNone/>
              <a:defRPr sz="7700"/>
            </a:lvl8pPr>
            <a:lvl9pPr marL="13990320" indent="0">
              <a:buNone/>
              <a:defRPr sz="7700"/>
            </a:lvl9pPr>
          </a:lstStyle>
          <a:p>
            <a:r>
              <a:rPr lang="en-US"/>
              <a:t>Click icon to add picture</a:t>
            </a:r>
            <a:endParaRPr lang="es-CO"/>
          </a:p>
        </p:txBody>
      </p:sp>
      <p:sp>
        <p:nvSpPr>
          <p:cNvPr id="4" name="3 Marcador de texto"/>
          <p:cNvSpPr>
            <a:spLocks noGrp="1"/>
          </p:cNvSpPr>
          <p:nvPr>
            <p:ph type="body" sz="half" idx="2"/>
          </p:nvPr>
        </p:nvSpPr>
        <p:spPr>
          <a:xfrm>
            <a:off x="4939994" y="28178529"/>
            <a:ext cx="15121890" cy="4225524"/>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620331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texto vertical"/>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257284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421561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8272286" y="1441856"/>
            <a:ext cx="5670709" cy="30720506"/>
          </a:xfrm>
        </p:spPr>
        <p:txBody>
          <a:bodyPr vert="eaVert"/>
          <a:lstStyle/>
          <a:p>
            <a:r>
              <a:rPr lang="en-US"/>
              <a:t>Click to edit Master title style</a:t>
            </a:r>
            <a:endParaRPr lang="es-CO"/>
          </a:p>
        </p:txBody>
      </p:sp>
      <p:sp>
        <p:nvSpPr>
          <p:cNvPr id="3" name="2 Marcador de texto vertical"/>
          <p:cNvSpPr>
            <a:spLocks noGrp="1"/>
          </p:cNvSpPr>
          <p:nvPr>
            <p:ph type="body" orient="vert" idx="1"/>
          </p:nvPr>
        </p:nvSpPr>
        <p:spPr>
          <a:xfrm>
            <a:off x="1260157" y="1441856"/>
            <a:ext cx="16592074" cy="3072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5923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1990876" y="23136226"/>
            <a:ext cx="21422678" cy="7150894"/>
          </a:xfrm>
        </p:spPr>
        <p:txBody>
          <a:bodyPr anchor="t"/>
          <a:lstStyle>
            <a:lvl1pPr algn="l">
              <a:defRPr sz="15300" b="1" cap="all"/>
            </a:lvl1pPr>
          </a:lstStyle>
          <a:p>
            <a:r>
              <a:rPr lang="en-US"/>
              <a:t>Click to edit Master title style</a:t>
            </a:r>
            <a:endParaRPr lang="es-CO"/>
          </a:p>
        </p:txBody>
      </p:sp>
      <p:sp>
        <p:nvSpPr>
          <p:cNvPr id="3" name="2 Marcador de texto"/>
          <p:cNvSpPr>
            <a:spLocks noGrp="1"/>
          </p:cNvSpPr>
          <p:nvPr>
            <p:ph type="body" idx="1"/>
          </p:nvPr>
        </p:nvSpPr>
        <p:spPr>
          <a:xfrm>
            <a:off x="1990876" y="15260249"/>
            <a:ext cx="21422678" cy="7875980"/>
          </a:xfrm>
        </p:spPr>
        <p:txBody>
          <a:bodyPr anchor="b"/>
          <a:lstStyle>
            <a:lvl1pPr marL="0" indent="0">
              <a:buNone/>
              <a:defRPr sz="7700">
                <a:solidFill>
                  <a:schemeClr val="tx1">
                    <a:tint val="75000"/>
                  </a:schemeClr>
                </a:solidFill>
              </a:defRPr>
            </a:lvl1pPr>
            <a:lvl2pPr marL="1748790" indent="0">
              <a:buNone/>
              <a:defRPr sz="6900">
                <a:solidFill>
                  <a:schemeClr val="tx1">
                    <a:tint val="75000"/>
                  </a:schemeClr>
                </a:solidFill>
              </a:defRPr>
            </a:lvl2pPr>
            <a:lvl3pPr marL="3497580" indent="0">
              <a:buNone/>
              <a:defRPr sz="6100">
                <a:solidFill>
                  <a:schemeClr val="tx1">
                    <a:tint val="75000"/>
                  </a:schemeClr>
                </a:solidFill>
              </a:defRPr>
            </a:lvl3pPr>
            <a:lvl4pPr marL="5246370" indent="0">
              <a:buNone/>
              <a:defRPr sz="5400">
                <a:solidFill>
                  <a:schemeClr val="tx1">
                    <a:tint val="75000"/>
                  </a:schemeClr>
                </a:solidFill>
              </a:defRPr>
            </a:lvl4pPr>
            <a:lvl5pPr marL="6995160" indent="0">
              <a:buNone/>
              <a:defRPr sz="5400">
                <a:solidFill>
                  <a:schemeClr val="tx1">
                    <a:tint val="75000"/>
                  </a:schemeClr>
                </a:solidFill>
              </a:defRPr>
            </a:lvl5pPr>
            <a:lvl6pPr marL="8743950" indent="0">
              <a:buNone/>
              <a:defRPr sz="5400">
                <a:solidFill>
                  <a:schemeClr val="tx1">
                    <a:tint val="75000"/>
                  </a:schemeClr>
                </a:solidFill>
              </a:defRPr>
            </a:lvl6pPr>
            <a:lvl7pPr marL="10492740" indent="0">
              <a:buNone/>
              <a:defRPr sz="5400">
                <a:solidFill>
                  <a:schemeClr val="tx1">
                    <a:tint val="75000"/>
                  </a:schemeClr>
                </a:solidFill>
              </a:defRPr>
            </a:lvl7pPr>
            <a:lvl8pPr marL="12241530" indent="0">
              <a:buNone/>
              <a:defRPr sz="5400">
                <a:solidFill>
                  <a:schemeClr val="tx1">
                    <a:tint val="75000"/>
                  </a:schemeClr>
                </a:solidFill>
              </a:defRPr>
            </a:lvl8pPr>
            <a:lvl9pPr marL="13990320" indent="0">
              <a:buNone/>
              <a:defRPr sz="5400">
                <a:solidFill>
                  <a:schemeClr val="tx1">
                    <a:tint val="75000"/>
                  </a:schemeClr>
                </a:solidFill>
              </a:defRPr>
            </a:lvl9pPr>
          </a:lstStyle>
          <a:p>
            <a:pPr lvl="0"/>
            <a:r>
              <a:rPr lang="en-US"/>
              <a:t>Click to edit Master text styles</a:t>
            </a:r>
          </a:p>
        </p:txBody>
      </p:sp>
      <p:sp>
        <p:nvSpPr>
          <p:cNvPr id="4" name="3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4677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sz="half" idx="1"/>
          </p:nvPr>
        </p:nvSpPr>
        <p:spPr>
          <a:xfrm>
            <a:off x="1260160"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contenido"/>
          <p:cNvSpPr>
            <a:spLocks noGrp="1"/>
          </p:cNvSpPr>
          <p:nvPr>
            <p:ph sz="half" idx="2"/>
          </p:nvPr>
        </p:nvSpPr>
        <p:spPr>
          <a:xfrm>
            <a:off x="12811603"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43862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n-US"/>
              <a:t>Click to edit Master title style</a:t>
            </a:r>
            <a:endParaRPr lang="es-CO"/>
          </a:p>
        </p:txBody>
      </p:sp>
      <p:sp>
        <p:nvSpPr>
          <p:cNvPr id="3" name="2 Marcador de texto"/>
          <p:cNvSpPr>
            <a:spLocks noGrp="1"/>
          </p:cNvSpPr>
          <p:nvPr>
            <p:ph type="body" idx="1"/>
          </p:nvPr>
        </p:nvSpPr>
        <p:spPr>
          <a:xfrm>
            <a:off x="1260159" y="8059343"/>
            <a:ext cx="11135768"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4" name="3 Marcador de contenido"/>
          <p:cNvSpPr>
            <a:spLocks noGrp="1"/>
          </p:cNvSpPr>
          <p:nvPr>
            <p:ph sz="half" idx="2"/>
          </p:nvPr>
        </p:nvSpPr>
        <p:spPr>
          <a:xfrm>
            <a:off x="1260159" y="11418095"/>
            <a:ext cx="11135768"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texto"/>
          <p:cNvSpPr>
            <a:spLocks noGrp="1"/>
          </p:cNvSpPr>
          <p:nvPr>
            <p:ph type="body" sz="quarter" idx="3"/>
          </p:nvPr>
        </p:nvSpPr>
        <p:spPr>
          <a:xfrm>
            <a:off x="12802855" y="8059343"/>
            <a:ext cx="11140141"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6" name="5 Marcador de contenido"/>
          <p:cNvSpPr>
            <a:spLocks noGrp="1"/>
          </p:cNvSpPr>
          <p:nvPr>
            <p:ph sz="quarter" idx="4"/>
          </p:nvPr>
        </p:nvSpPr>
        <p:spPr>
          <a:xfrm>
            <a:off x="12802855" y="11418095"/>
            <a:ext cx="11140141"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6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70406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7555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402EE88-468A-48F5-896A-B4CE8ACA2C11}" type="datetimeFigureOut">
              <a:rPr lang="es-CO" smtClean="0"/>
              <a:t>5/12/2023</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1120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pic>
        <p:nvPicPr>
          <p:cNvPr id="307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812" y="-71757"/>
            <a:ext cx="25269826"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4"/>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5"/>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EC7327">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COMIT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EC732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21 Marcador de texto"/>
          <p:cNvSpPr>
            <a:spLocks noGrp="1"/>
          </p:cNvSpPr>
          <p:nvPr>
            <p:ph type="body" sz="quarter" idx="33" hasCustomPrompt="1"/>
          </p:nvPr>
        </p:nvSpPr>
        <p:spPr>
          <a:xfrm>
            <a:off x="12646013" y="2448521"/>
            <a:ext cx="12600000" cy="720000"/>
          </a:xfrm>
          <a:solidFill>
            <a:srgbClr val="EC7327">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8" name="7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11233" y="35156826"/>
            <a:ext cx="720000" cy="720000"/>
          </a:xfrm>
          <a:prstGeom prst="rect">
            <a:avLst/>
          </a:prstGeom>
        </p:spPr>
      </p:pic>
      <p:pic>
        <p:nvPicPr>
          <p:cNvPr id="9" name="8 Imagen"/>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893184" y="35104130"/>
            <a:ext cx="720000" cy="720000"/>
          </a:xfrm>
          <a:prstGeom prst="rect">
            <a:avLst/>
          </a:prstGeom>
        </p:spPr>
      </p:pic>
      <p:pic>
        <p:nvPicPr>
          <p:cNvPr id="10" name="9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552903" y="35140153"/>
            <a:ext cx="720000" cy="720000"/>
          </a:xfrm>
          <a:prstGeom prst="rect">
            <a:avLst/>
          </a:prstGeom>
        </p:spPr>
      </p:pic>
      <p:sp>
        <p:nvSpPr>
          <p:cNvPr id="14"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337145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Sw">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5/12/2023</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24AAE1">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TICSw</a:t>
            </a:r>
            <a:r>
              <a:rPr lang="es-ES" dirty="0"/>
              <a: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24AA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24AAE1">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102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1"/>
            <a:ext cx="25200000" cy="253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4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52984" y="35140234"/>
            <a:ext cx="720000" cy="720000"/>
          </a:xfrm>
          <a:prstGeom prst="rect">
            <a:avLst/>
          </a:prstGeom>
        </p:spPr>
      </p:pic>
      <p:pic>
        <p:nvPicPr>
          <p:cNvPr id="7" name="6 Imagen"/>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3583" y="35104130"/>
            <a:ext cx="720000" cy="720000"/>
          </a:xfrm>
          <a:prstGeom prst="rect">
            <a:avLst/>
          </a:prstGeom>
        </p:spPr>
      </p:pic>
      <p:pic>
        <p:nvPicPr>
          <p:cNvPr id="11" name="10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265871" y="35201896"/>
            <a:ext cx="720000" cy="580646"/>
          </a:xfrm>
          <a:prstGeom prst="rect">
            <a:avLst/>
          </a:prstGeom>
        </p:spPr>
      </p:pic>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414682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1260158" y="1441852"/>
            <a:ext cx="22682835" cy="6000750"/>
          </a:xfrm>
          <a:prstGeom prst="rect">
            <a:avLst/>
          </a:prstGeom>
        </p:spPr>
        <p:txBody>
          <a:bodyPr vert="horz" lIns="349758" tIns="174879" rIns="349758" bIns="174879"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1260158" y="8401058"/>
            <a:ext cx="22682835" cy="23761304"/>
          </a:xfrm>
          <a:prstGeom prst="rect">
            <a:avLst/>
          </a:prstGeom>
        </p:spPr>
        <p:txBody>
          <a:bodyPr vert="horz" lIns="349758" tIns="174879" rIns="349758" bIns="174879"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1260158" y="33370843"/>
            <a:ext cx="5880735" cy="1916906"/>
          </a:xfrm>
          <a:prstGeom prst="rect">
            <a:avLst/>
          </a:prstGeom>
        </p:spPr>
        <p:txBody>
          <a:bodyPr vert="horz" lIns="349758" tIns="174879" rIns="349758" bIns="174879" rtlCol="0" anchor="ctr"/>
          <a:lstStyle>
            <a:lvl1pPr algn="l">
              <a:defRPr sz="4600">
                <a:solidFill>
                  <a:schemeClr val="tx1">
                    <a:tint val="75000"/>
                  </a:schemeClr>
                </a:solidFill>
              </a:defRPr>
            </a:lvl1pPr>
          </a:lstStyle>
          <a:p>
            <a:fld id="{B402EE88-468A-48F5-896A-B4CE8ACA2C11}" type="datetimeFigureOut">
              <a:rPr lang="es-CO" smtClean="0"/>
              <a:t>5/12/2023</a:t>
            </a:fld>
            <a:endParaRPr lang="es-CO"/>
          </a:p>
        </p:txBody>
      </p:sp>
      <p:sp>
        <p:nvSpPr>
          <p:cNvPr id="5" name="4 Marcador de pie de página"/>
          <p:cNvSpPr>
            <a:spLocks noGrp="1"/>
          </p:cNvSpPr>
          <p:nvPr>
            <p:ph type="ftr" sz="quarter" idx="3"/>
          </p:nvPr>
        </p:nvSpPr>
        <p:spPr>
          <a:xfrm>
            <a:off x="8611076" y="33370843"/>
            <a:ext cx="7980998" cy="1916906"/>
          </a:xfrm>
          <a:prstGeom prst="rect">
            <a:avLst/>
          </a:prstGeom>
        </p:spPr>
        <p:txBody>
          <a:bodyPr vert="horz" lIns="349758" tIns="174879" rIns="349758" bIns="174879" rtlCol="0" anchor="ctr"/>
          <a:lstStyle>
            <a:lvl1pPr algn="ctr">
              <a:defRPr sz="46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18062258" y="33370843"/>
            <a:ext cx="5880735" cy="1916906"/>
          </a:xfrm>
          <a:prstGeom prst="rect">
            <a:avLst/>
          </a:prstGeom>
        </p:spPr>
        <p:txBody>
          <a:bodyPr vert="horz" lIns="349758" tIns="174879" rIns="349758" bIns="174879" rtlCol="0" anchor="ctr"/>
          <a:lstStyle>
            <a:lvl1pPr algn="r">
              <a:defRPr sz="4600">
                <a:solidFill>
                  <a:schemeClr val="tx1">
                    <a:tint val="75000"/>
                  </a:schemeClr>
                </a:solidFill>
              </a:defRPr>
            </a:lvl1pPr>
          </a:lstStyle>
          <a:p>
            <a:fld id="{EF869A6C-8983-4CE5-98F7-B967F05418B8}" type="slidenum">
              <a:rPr lang="es-CO" smtClean="0"/>
              <a:t>‹#›</a:t>
            </a:fld>
            <a:endParaRPr lang="es-CO"/>
          </a:p>
        </p:txBody>
      </p:sp>
    </p:spTree>
    <p:extLst>
      <p:ext uri="{BB962C8B-B14F-4D97-AF65-F5344CB8AC3E}">
        <p14:creationId xmlns:p14="http://schemas.microsoft.com/office/powerpoint/2010/main" val="368219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56" r:id="rId17"/>
    <p:sldLayoutId id="2147483657" r:id="rId18"/>
    <p:sldLayoutId id="2147483658" r:id="rId19"/>
    <p:sldLayoutId id="2147483659" r:id="rId20"/>
  </p:sldLayoutIdLst>
  <p:txStyles>
    <p:titleStyle>
      <a:lvl1pPr algn="ctr" defTabSz="3497580" rtl="0" eaLnBrk="1" latinLnBrk="0" hangingPunct="1">
        <a:spcBef>
          <a:spcPct val="0"/>
        </a:spcBef>
        <a:buNone/>
        <a:defRPr sz="16800" kern="1200">
          <a:solidFill>
            <a:schemeClr val="tx1"/>
          </a:solidFill>
          <a:latin typeface="+mj-lt"/>
          <a:ea typeface="+mj-ea"/>
          <a:cs typeface="+mj-cs"/>
        </a:defRPr>
      </a:lvl1pPr>
    </p:titleStyle>
    <p:bodyStyle>
      <a:lvl1pPr marL="1311593" indent="-1311593" algn="l" defTabSz="3497580" rtl="0" eaLnBrk="1" latinLnBrk="0" hangingPunct="1">
        <a:spcBef>
          <a:spcPct val="20000"/>
        </a:spcBef>
        <a:buFont typeface="Arial" panose="020B0604020202020204" pitchFamily="34" charset="0"/>
        <a:buChar char="•"/>
        <a:defRPr sz="12200" kern="120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107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4pPr>
      <a:lvl5pPr marL="786955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p:bodyStyle>
    <p:other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55644" y="3427702"/>
            <a:ext cx="20481074" cy="1440000"/>
          </a:xfrm>
        </p:spPr>
        <p:txBody>
          <a:bodyPr>
            <a:normAutofit fontScale="90000"/>
          </a:bodyPr>
          <a:lstStyle/>
          <a:p>
            <a:r>
              <a:rPr lang="es-ES" b="0" i="0" dirty="0">
                <a:solidFill>
                  <a:srgbClr val="374151"/>
                </a:solidFill>
                <a:effectLst/>
                <a:latin typeface="Söhne"/>
              </a:rPr>
              <a:t>Optimización de la Gestión de Inventarios en cadenas de suministros de alimentos mediante Aprendizaje por Refuerzo</a:t>
            </a:r>
            <a:endParaRPr lang="es-CO" dirty="0"/>
          </a:p>
        </p:txBody>
      </p:sp>
      <p:sp>
        <p:nvSpPr>
          <p:cNvPr id="3" name="2 Marcador de texto"/>
          <p:cNvSpPr>
            <a:spLocks noGrp="1"/>
          </p:cNvSpPr>
          <p:nvPr>
            <p:ph type="body" sz="quarter" idx="13"/>
          </p:nvPr>
        </p:nvSpPr>
        <p:spPr/>
        <p:txBody>
          <a:bodyPr/>
          <a:lstStyle/>
          <a:p>
            <a:r>
              <a:rPr lang="es-CO" dirty="0"/>
              <a:t>Resumen</a:t>
            </a:r>
          </a:p>
        </p:txBody>
      </p:sp>
      <p:sp>
        <p:nvSpPr>
          <p:cNvPr id="4" name="3 Marcador de texto"/>
          <p:cNvSpPr>
            <a:spLocks noGrp="1"/>
          </p:cNvSpPr>
          <p:nvPr>
            <p:ph type="body" sz="quarter" idx="14"/>
          </p:nvPr>
        </p:nvSpPr>
        <p:spPr>
          <a:xfrm>
            <a:off x="693442" y="8353177"/>
            <a:ext cx="24005479" cy="2266810"/>
          </a:xfrm>
        </p:spPr>
        <p:txBody>
          <a:bodyPr/>
          <a:lstStyle/>
          <a:p>
            <a:pPr algn="just"/>
            <a:r>
              <a:rPr lang="es-ES" sz="2800" b="0" i="0" dirty="0">
                <a:solidFill>
                  <a:srgbClr val="374151"/>
                </a:solidFill>
                <a:effectLst/>
                <a:latin typeface="Söhne"/>
              </a:rPr>
              <a:t>Esta tesis se centra en la aplicación y evaluación de modelos de aprendizaje por refuerzo, con énfasis en Q </a:t>
            </a:r>
            <a:r>
              <a:rPr lang="es-ES" sz="2800" b="0" i="0" dirty="0" err="1">
                <a:solidFill>
                  <a:srgbClr val="374151"/>
                </a:solidFill>
                <a:effectLst/>
                <a:latin typeface="Söhne"/>
              </a:rPr>
              <a:t>Learning</a:t>
            </a:r>
            <a:r>
              <a:rPr lang="es-ES" sz="2800" b="0" i="0" dirty="0">
                <a:solidFill>
                  <a:srgbClr val="374151"/>
                </a:solidFill>
                <a:effectLst/>
                <a:latin typeface="Söhne"/>
              </a:rPr>
              <a:t>, para la optimización de la gestión de inventarios en las cadenas de suministro de alimentos. Dicha optimización considera las particularidades y desafíos inherentes a estos sistemas complejos. Se desarrollaron dos agentes de Q </a:t>
            </a:r>
            <a:r>
              <a:rPr lang="es-ES" sz="2800" b="0" i="0" dirty="0" err="1">
                <a:solidFill>
                  <a:srgbClr val="374151"/>
                </a:solidFill>
                <a:effectLst/>
                <a:latin typeface="Söhne"/>
              </a:rPr>
              <a:t>Learning</a:t>
            </a:r>
            <a:r>
              <a:rPr lang="es-ES" sz="2800" b="0" i="0" dirty="0">
                <a:solidFill>
                  <a:srgbClr val="374151"/>
                </a:solidFill>
                <a:effectLst/>
                <a:latin typeface="Söhne"/>
              </a:rPr>
              <a:t> diseñados para facilitar la toma de decisiones estratégicas en la adquisición de productos, mejorando así la eficacia en comparación con modelos tradicionales. Estos agentes están equipados para procesar datos estocásticos y adaptar sus estrategias de compra, lo que resulta en un manejo más eficiente de los inventarios y una mejora tangible en la logística de la cadena de suministros.</a:t>
            </a:r>
            <a:endParaRPr lang="es-CO" sz="4800" dirty="0"/>
          </a:p>
        </p:txBody>
      </p:sp>
      <p:sp>
        <p:nvSpPr>
          <p:cNvPr id="5" name="4 Marcador de texto"/>
          <p:cNvSpPr>
            <a:spLocks noGrp="1"/>
          </p:cNvSpPr>
          <p:nvPr>
            <p:ph type="body" sz="quarter" idx="15"/>
          </p:nvPr>
        </p:nvSpPr>
        <p:spPr/>
        <p:txBody>
          <a:bodyPr/>
          <a:lstStyle/>
          <a:p>
            <a:r>
              <a:rPr lang="es-CO" dirty="0"/>
              <a:t>Introducción</a:t>
            </a:r>
          </a:p>
        </p:txBody>
      </p:sp>
      <p:sp>
        <p:nvSpPr>
          <p:cNvPr id="6" name="5 Marcador de texto"/>
          <p:cNvSpPr>
            <a:spLocks noGrp="1"/>
          </p:cNvSpPr>
          <p:nvPr>
            <p:ph type="body" sz="quarter" idx="16"/>
          </p:nvPr>
        </p:nvSpPr>
        <p:spPr/>
        <p:txBody>
          <a:bodyPr>
            <a:normAutofit lnSpcReduction="10000"/>
          </a:bodyPr>
          <a:lstStyle/>
          <a:p>
            <a:r>
              <a:rPr lang="es-CO" dirty="0"/>
              <a:t>Objetivos</a:t>
            </a:r>
          </a:p>
        </p:txBody>
      </p:sp>
      <p:sp>
        <p:nvSpPr>
          <p:cNvPr id="7" name="6 Marcador de texto"/>
          <p:cNvSpPr>
            <a:spLocks noGrp="1"/>
          </p:cNvSpPr>
          <p:nvPr>
            <p:ph type="body" sz="quarter" idx="17"/>
          </p:nvPr>
        </p:nvSpPr>
        <p:spPr/>
        <p:txBody>
          <a:bodyPr>
            <a:normAutofit lnSpcReduction="10000"/>
          </a:bodyPr>
          <a:lstStyle/>
          <a:p>
            <a:r>
              <a:rPr lang="es-CO" dirty="0"/>
              <a:t>Metodología</a:t>
            </a:r>
          </a:p>
        </p:txBody>
      </p:sp>
      <p:sp>
        <p:nvSpPr>
          <p:cNvPr id="8" name="7 Marcador de texto"/>
          <p:cNvSpPr>
            <a:spLocks noGrp="1"/>
          </p:cNvSpPr>
          <p:nvPr>
            <p:ph type="body" sz="quarter" idx="18"/>
          </p:nvPr>
        </p:nvSpPr>
        <p:spPr/>
        <p:txBody>
          <a:bodyPr>
            <a:normAutofit lnSpcReduction="10000"/>
          </a:bodyPr>
          <a:lstStyle/>
          <a:p>
            <a:r>
              <a:rPr lang="es-CO" dirty="0"/>
              <a:t>Diseño e Implementación</a:t>
            </a:r>
          </a:p>
        </p:txBody>
      </p:sp>
      <p:sp>
        <p:nvSpPr>
          <p:cNvPr id="9" name="8 Marcador de texto"/>
          <p:cNvSpPr>
            <a:spLocks noGrp="1"/>
          </p:cNvSpPr>
          <p:nvPr>
            <p:ph type="body" sz="quarter" idx="19"/>
          </p:nvPr>
        </p:nvSpPr>
        <p:spPr>
          <a:xfrm>
            <a:off x="13393663" y="19643882"/>
            <a:ext cx="11520000" cy="1080119"/>
          </a:xfrm>
        </p:spPr>
        <p:txBody>
          <a:bodyPr>
            <a:normAutofit lnSpcReduction="10000"/>
          </a:bodyPr>
          <a:lstStyle/>
          <a:p>
            <a:r>
              <a:rPr lang="es-CO" dirty="0"/>
              <a:t>Resultados </a:t>
            </a:r>
            <a:r>
              <a:rPr lang="es-CO" sz="2400" dirty="0"/>
              <a:t>(2 proveedores, 1 producto)</a:t>
            </a:r>
            <a:endParaRPr lang="es-CO" dirty="0"/>
          </a:p>
        </p:txBody>
      </p:sp>
      <p:sp>
        <p:nvSpPr>
          <p:cNvPr id="10" name="9 Marcador de texto"/>
          <p:cNvSpPr>
            <a:spLocks noGrp="1"/>
          </p:cNvSpPr>
          <p:nvPr>
            <p:ph type="body" sz="quarter" idx="20"/>
          </p:nvPr>
        </p:nvSpPr>
        <p:spPr/>
        <p:txBody>
          <a:bodyPr>
            <a:normAutofit lnSpcReduction="10000"/>
          </a:bodyPr>
          <a:lstStyle/>
          <a:p>
            <a:r>
              <a:rPr lang="es-CO" dirty="0"/>
              <a:t>Conclusiones</a:t>
            </a:r>
          </a:p>
        </p:txBody>
      </p:sp>
      <p:sp>
        <p:nvSpPr>
          <p:cNvPr id="11" name="10 Marcador de texto"/>
          <p:cNvSpPr>
            <a:spLocks noGrp="1"/>
          </p:cNvSpPr>
          <p:nvPr>
            <p:ph type="body" sz="quarter" idx="30"/>
          </p:nvPr>
        </p:nvSpPr>
        <p:spPr/>
        <p:txBody>
          <a:bodyPr/>
          <a:lstStyle/>
          <a:p>
            <a:r>
              <a:rPr lang="es-CO" dirty="0"/>
              <a:t> </a:t>
            </a:r>
          </a:p>
        </p:txBody>
      </p:sp>
      <p:sp>
        <p:nvSpPr>
          <p:cNvPr id="12" name="11 Marcador de texto"/>
          <p:cNvSpPr>
            <a:spLocks noGrp="1"/>
          </p:cNvSpPr>
          <p:nvPr>
            <p:ph type="body" sz="quarter" idx="31"/>
          </p:nvPr>
        </p:nvSpPr>
        <p:spPr/>
        <p:txBody>
          <a:bodyPr/>
          <a:lstStyle/>
          <a:p>
            <a:r>
              <a:rPr lang="es-CO" dirty="0"/>
              <a:t>Camilo Aguilar León</a:t>
            </a:r>
          </a:p>
        </p:txBody>
      </p:sp>
      <p:sp>
        <p:nvSpPr>
          <p:cNvPr id="13" name="12 Marcador de texto"/>
          <p:cNvSpPr>
            <a:spLocks noGrp="1"/>
          </p:cNvSpPr>
          <p:nvPr>
            <p:ph type="body" sz="quarter" idx="32"/>
          </p:nvPr>
        </p:nvSpPr>
        <p:spPr>
          <a:xfrm>
            <a:off x="766013" y="5670815"/>
            <a:ext cx="23760000" cy="720000"/>
          </a:xfrm>
        </p:spPr>
        <p:txBody>
          <a:bodyPr/>
          <a:lstStyle/>
          <a:p>
            <a:r>
              <a:rPr lang="es-CO" dirty="0"/>
              <a:t>c.aguilarl@uniandes.edu.co</a:t>
            </a:r>
          </a:p>
          <a:p>
            <a:r>
              <a:rPr lang="es-CO" dirty="0"/>
              <a:t>https://github.com/CamiloAguilarL/dqn-supply-chain</a:t>
            </a:r>
          </a:p>
        </p:txBody>
      </p:sp>
      <p:sp>
        <p:nvSpPr>
          <p:cNvPr id="14" name="13 Marcador de texto"/>
          <p:cNvSpPr>
            <a:spLocks noGrp="1"/>
          </p:cNvSpPr>
          <p:nvPr>
            <p:ph type="body" sz="quarter" idx="33"/>
          </p:nvPr>
        </p:nvSpPr>
        <p:spPr/>
        <p:txBody>
          <a:bodyPr/>
          <a:lstStyle/>
          <a:p>
            <a:r>
              <a:rPr lang="es-CO" dirty="0"/>
              <a:t>Asesor: Nicolas Cardozo </a:t>
            </a:r>
            <a:r>
              <a:rPr lang="es-CO" dirty="0" err="1"/>
              <a:t>Alvarez</a:t>
            </a:r>
            <a:r>
              <a:rPr lang="es-CO" dirty="0"/>
              <a:t> - n.cardozo@uniandes.edu.co</a:t>
            </a:r>
          </a:p>
        </p:txBody>
      </p:sp>
      <p:sp>
        <p:nvSpPr>
          <p:cNvPr id="15" name="14 Marcador de contenido"/>
          <p:cNvSpPr>
            <a:spLocks noGrp="1"/>
          </p:cNvSpPr>
          <p:nvPr>
            <p:ph sz="quarter" idx="34"/>
          </p:nvPr>
        </p:nvSpPr>
        <p:spPr>
          <a:xfrm>
            <a:off x="648247" y="12116318"/>
            <a:ext cx="11520000" cy="4320481"/>
          </a:xfrm>
        </p:spPr>
        <p:txBody>
          <a:bodyPr>
            <a:normAutofit fontScale="85000" lnSpcReduction="20000"/>
          </a:bodyPr>
          <a:lstStyle/>
          <a:p>
            <a:pPr algn="just">
              <a:lnSpc>
                <a:spcPct val="120000"/>
              </a:lnSpc>
            </a:pPr>
            <a:r>
              <a:rPr lang="es-ES" sz="2400" b="0" i="0" dirty="0">
                <a:solidFill>
                  <a:srgbClr val="374151"/>
                </a:solidFill>
                <a:effectLst/>
                <a:latin typeface="Söhne"/>
              </a:rPr>
              <a:t>El ámbito de las cadenas de suministro de alimentos en Colombia se encuentra en un momento crítico de transformación, impulsado por la necesidad de mayor eficiencia y reducción de costos. En este </a:t>
            </a:r>
            <a:r>
              <a:rPr lang="es-ES" sz="2400" dirty="0">
                <a:solidFill>
                  <a:srgbClr val="374151"/>
                </a:solidFill>
                <a:latin typeface="Söhne"/>
              </a:rPr>
              <a:t>profundo contexto, el papel del Aprendizaje por Refuerzo e Inteligencia Artificial se destaca como una vía prometedora para abordar complejidades inherentes como la fluctuación de demandas y los precios variables. El aprendizaje por refuerzo ha ganado atención por su capacidad para optimizar decisiones en entornos inciertos y dinámicos, características típicas de las cadenas de suministro.</a:t>
            </a:r>
          </a:p>
          <a:p>
            <a:pPr algn="just">
              <a:lnSpc>
                <a:spcPct val="120000"/>
              </a:lnSpc>
            </a:pPr>
            <a:r>
              <a:rPr lang="es-ES" sz="2400" dirty="0">
                <a:solidFill>
                  <a:srgbClr val="374151"/>
                </a:solidFill>
                <a:latin typeface="Söhne"/>
              </a:rPr>
              <a:t>La aplicación de técnicas como </a:t>
            </a:r>
            <a:r>
              <a:rPr lang="es-ES" sz="2400" i="1" dirty="0">
                <a:solidFill>
                  <a:srgbClr val="374151"/>
                </a:solidFill>
                <a:latin typeface="Söhne"/>
              </a:rPr>
              <a:t>Q </a:t>
            </a:r>
            <a:r>
              <a:rPr lang="es-ES" sz="2400" i="1" dirty="0" err="1">
                <a:solidFill>
                  <a:srgbClr val="374151"/>
                </a:solidFill>
                <a:latin typeface="Söhne"/>
              </a:rPr>
              <a:t>Learning</a:t>
            </a:r>
            <a:r>
              <a:rPr lang="es-ES" sz="2400" i="1" dirty="0">
                <a:solidFill>
                  <a:srgbClr val="374151"/>
                </a:solidFill>
                <a:latin typeface="Söhne"/>
              </a:rPr>
              <a:t> </a:t>
            </a:r>
            <a:r>
              <a:rPr lang="es-ES" sz="2400" dirty="0">
                <a:solidFill>
                  <a:srgbClr val="374151"/>
                </a:solidFill>
                <a:latin typeface="Söhne"/>
              </a:rPr>
              <a:t>en la gestión de inventarios y la coordinación de la cadena de suministros representa un avance significativo frente a los métodos tradicionales. Esta aproximación permite una adaptación y respuesta más ágil a los cambios del mercado, crucial en el sector alimentario donde la eficiencia logística impacta directamente en la rentabilidad y sostenibilidad. La integración de este tipo de modelos en este contexto no solo promete mejoras operativas, sino también un entendimiento más de </a:t>
            </a:r>
            <a:r>
              <a:rPr lang="es-ES" sz="2400" b="0" i="0" dirty="0">
                <a:solidFill>
                  <a:srgbClr val="374151"/>
                </a:solidFill>
                <a:effectLst/>
                <a:latin typeface="Söhne"/>
              </a:rPr>
              <a:t>la interacción entre los distintos componentes de la cadena de suministros.</a:t>
            </a:r>
          </a:p>
          <a:p>
            <a:pPr algn="just">
              <a:lnSpc>
                <a:spcPct val="120000"/>
              </a:lnSpc>
            </a:pPr>
            <a:endParaRPr lang="es-CO" sz="1600" dirty="0"/>
          </a:p>
        </p:txBody>
      </p:sp>
      <p:sp>
        <p:nvSpPr>
          <p:cNvPr id="16" name="15 Marcador de contenido"/>
          <p:cNvSpPr>
            <a:spLocks noGrp="1"/>
          </p:cNvSpPr>
          <p:nvPr>
            <p:ph sz="quarter" idx="35"/>
          </p:nvPr>
        </p:nvSpPr>
        <p:spPr>
          <a:xfrm>
            <a:off x="612833" y="18009454"/>
            <a:ext cx="11520000" cy="4968432"/>
          </a:xfrm>
        </p:spPr>
        <p:txBody>
          <a:bodyPr>
            <a:noAutofit/>
          </a:bodyPr>
          <a:lstStyle/>
          <a:p>
            <a:pPr marL="0" indent="0" algn="just">
              <a:buNone/>
            </a:pPr>
            <a:r>
              <a:rPr lang="es-ES" sz="2000" b="1" i="0" dirty="0">
                <a:solidFill>
                  <a:srgbClr val="374151"/>
                </a:solidFill>
                <a:effectLst/>
                <a:latin typeface="Söhne"/>
              </a:rPr>
              <a:t>Objetivo General</a:t>
            </a:r>
            <a:endParaRPr lang="es-ES" sz="2000" b="0" i="0" dirty="0">
              <a:solidFill>
                <a:srgbClr val="374151"/>
              </a:solidFill>
              <a:effectLst/>
              <a:latin typeface="Söhne"/>
            </a:endParaRPr>
          </a:p>
          <a:p>
            <a:pPr algn="just"/>
            <a:r>
              <a:rPr lang="es-ES" sz="2000" b="0" i="0" dirty="0">
                <a:solidFill>
                  <a:srgbClr val="374151"/>
                </a:solidFill>
                <a:effectLst/>
                <a:latin typeface="Söhne"/>
              </a:rPr>
              <a:t>Desarrollar un modelo de aprendizaje por refuerzo capaz de integrar los componentes estocásticos de las cadenas de suministros, facilitando la toma de decisiones eficientes e informadas en la gestión de inventarios y la coordinación logística.</a:t>
            </a:r>
          </a:p>
          <a:p>
            <a:pPr marL="0" indent="0" algn="just">
              <a:buNone/>
            </a:pPr>
            <a:r>
              <a:rPr lang="es-ES" sz="2000" b="1" i="0" dirty="0">
                <a:solidFill>
                  <a:srgbClr val="374151"/>
                </a:solidFill>
                <a:effectLst/>
                <a:latin typeface="Söhne"/>
              </a:rPr>
              <a:t>Objetivos Específicos</a:t>
            </a:r>
            <a:endParaRPr lang="es-ES" sz="2000" b="0" i="0" dirty="0">
              <a:solidFill>
                <a:srgbClr val="374151"/>
              </a:solidFill>
              <a:effectLst/>
              <a:latin typeface="Söhne"/>
            </a:endParaRPr>
          </a:p>
          <a:p>
            <a:pPr algn="just">
              <a:buFont typeface="+mj-lt"/>
              <a:buAutoNum type="arabicPeriod"/>
            </a:pPr>
            <a:r>
              <a:rPr lang="es-ES" sz="2000" b="0" i="0" dirty="0">
                <a:solidFill>
                  <a:srgbClr val="374151"/>
                </a:solidFill>
                <a:effectLst/>
                <a:latin typeface="Söhne"/>
              </a:rPr>
              <a:t>Identificar y analizar los componentes clave y la dinámica temporal de una cadena de suministro, para comprender su evolución y complejidad.</a:t>
            </a:r>
          </a:p>
          <a:p>
            <a:pPr algn="just">
              <a:buFont typeface="+mj-lt"/>
              <a:buAutoNum type="arabicPeriod"/>
            </a:pPr>
            <a:r>
              <a:rPr lang="es-ES" sz="2000" b="0" i="0" dirty="0">
                <a:solidFill>
                  <a:srgbClr val="374151"/>
                </a:solidFill>
                <a:effectLst/>
                <a:latin typeface="Söhne"/>
              </a:rPr>
              <a:t>Diseñar y desarrollar modelos de aprendizaje por refuerzo que procesen efectivamente los datos de la cadena de suministros, apoyando la toma de decisiones estratégicas.</a:t>
            </a:r>
          </a:p>
          <a:p>
            <a:pPr algn="just">
              <a:buFont typeface="+mj-lt"/>
              <a:buAutoNum type="arabicPeriod"/>
            </a:pPr>
            <a:r>
              <a:rPr lang="es-ES" sz="2000" b="0" i="0" dirty="0">
                <a:solidFill>
                  <a:srgbClr val="374151"/>
                </a:solidFill>
                <a:effectLst/>
                <a:latin typeface="Söhne"/>
              </a:rPr>
              <a:t>Implementación de los modelos propuestos</a:t>
            </a:r>
          </a:p>
          <a:p>
            <a:pPr algn="just">
              <a:buFont typeface="+mj-lt"/>
              <a:buAutoNum type="arabicPeriod"/>
            </a:pPr>
            <a:r>
              <a:rPr lang="es-ES" sz="2000" b="0" i="0" dirty="0">
                <a:solidFill>
                  <a:srgbClr val="374151"/>
                </a:solidFill>
                <a:effectLst/>
                <a:latin typeface="Söhne"/>
              </a:rPr>
              <a:t>Validar el aprendizaje y el rendimiento de los modelos en diferentes escenarios</a:t>
            </a:r>
            <a:endParaRPr lang="es-CO" sz="2000" dirty="0"/>
          </a:p>
        </p:txBody>
      </p:sp>
      <p:sp>
        <p:nvSpPr>
          <p:cNvPr id="17" name="16 Marcador de contenido"/>
          <p:cNvSpPr>
            <a:spLocks noGrp="1"/>
          </p:cNvSpPr>
          <p:nvPr>
            <p:ph sz="quarter" idx="36"/>
          </p:nvPr>
        </p:nvSpPr>
        <p:spPr>
          <a:xfrm>
            <a:off x="13352386" y="12222502"/>
            <a:ext cx="11520000" cy="7083848"/>
          </a:xfrm>
        </p:spPr>
        <p:txBody>
          <a:bodyPr>
            <a:noAutofit/>
          </a:bodyPr>
          <a:lstStyle/>
          <a:p>
            <a:pPr algn="just"/>
            <a:r>
              <a:rPr lang="es-ES" sz="1800" b="0" i="0" dirty="0">
                <a:solidFill>
                  <a:srgbClr val="374151"/>
                </a:solidFill>
                <a:effectLst/>
                <a:latin typeface="Söhne"/>
              </a:rPr>
              <a:t>Para la creación del ambiente de la cadena de suministros, se usaron los modelos estudiados y se creo un ambiente que permite registrar correctamente las decisiones de compra, simular los valores estocásticos y actualizar el estado del ambiente. Este ambiente contiene todos los elementos de una cadena como la demanda, inventario, costo de transporte, cantidad disponible, etc. Y para ajustar este ambiente de tal manera que permita modelar correctamente las recompensas o penalizaciones de la toma de decisiones, se agregaron penalizaciones por no cumplir la demanda o por tener inventario guardado.</a:t>
            </a:r>
          </a:p>
          <a:p>
            <a:pPr algn="just"/>
            <a:r>
              <a:rPr lang="es-ES" sz="1800" b="0" i="0" dirty="0">
                <a:solidFill>
                  <a:srgbClr val="374151"/>
                </a:solidFill>
                <a:effectLst/>
                <a:latin typeface="Söhne"/>
              </a:rPr>
              <a:t>Para el desarrollo de los agentes de Q </a:t>
            </a:r>
            <a:r>
              <a:rPr lang="es-ES" sz="1800" b="0" i="0" dirty="0" err="1">
                <a:solidFill>
                  <a:srgbClr val="374151"/>
                </a:solidFill>
                <a:effectLst/>
                <a:latin typeface="Söhne"/>
              </a:rPr>
              <a:t>Learning</a:t>
            </a:r>
            <a:r>
              <a:rPr lang="es-ES" sz="1800" b="0" i="0" dirty="0">
                <a:solidFill>
                  <a:srgbClr val="374151"/>
                </a:solidFill>
                <a:effectLst/>
                <a:latin typeface="Söhne"/>
              </a:rPr>
              <a:t>, se definió un espacio de estados compuesto por cinco elementos clave: Inventario, demanda, tiempo de transporte, precio y cantidad. Dado que estos valores son continuos y el algoritmo de Q </a:t>
            </a:r>
            <a:r>
              <a:rPr lang="es-ES" sz="1800" b="0" i="0" dirty="0" err="1">
                <a:solidFill>
                  <a:srgbClr val="374151"/>
                </a:solidFill>
                <a:effectLst/>
                <a:latin typeface="Söhne"/>
              </a:rPr>
              <a:t>Learning</a:t>
            </a:r>
            <a:r>
              <a:rPr lang="es-ES" sz="1800" b="0" i="0" dirty="0">
                <a:solidFill>
                  <a:srgbClr val="374151"/>
                </a:solidFill>
                <a:effectLst/>
                <a:latin typeface="Söhne"/>
              </a:rPr>
              <a:t> tradicional requiere una representación discreta, se procedió a discretizarlos. Esto se logró estableciendo intervalos basados en los valores máximos y mínimos observados en las distribuciones correspondientes. Un estado específico se representa entonces como una combinación única de estos intervalos. </a:t>
            </a:r>
            <a:r>
              <a:rPr lang="es-ES" sz="1800" dirty="0">
                <a:solidFill>
                  <a:srgbClr val="374151"/>
                </a:solidFill>
                <a:latin typeface="Söhne"/>
              </a:rPr>
              <a:t>Por otro lado, el algoritmo de DQN si usa los valores continuos del ambiente.</a:t>
            </a:r>
            <a:endParaRPr lang="es-ES" sz="1800" b="0" i="0" dirty="0">
              <a:solidFill>
                <a:srgbClr val="374151"/>
              </a:solidFill>
              <a:effectLst/>
              <a:latin typeface="Söhne"/>
            </a:endParaRPr>
          </a:p>
          <a:p>
            <a:pPr algn="just"/>
            <a:r>
              <a:rPr lang="es-ES" sz="1800" b="0" i="0" dirty="0">
                <a:solidFill>
                  <a:srgbClr val="374151"/>
                </a:solidFill>
                <a:effectLst/>
                <a:latin typeface="Söhne"/>
              </a:rPr>
              <a:t>En lo que respecta al espacio de acciones, se diseñaron dos enfoques distintos para los agentes. El primer agente toma decisiones sobre la reposición de una cantidad fija de cada producto, con la elección del proveedor basada en un criterio de maximización inmediata (</a:t>
            </a:r>
            <a:r>
              <a:rPr lang="es-ES" sz="1800" b="0" i="0" dirty="0" err="1">
                <a:solidFill>
                  <a:srgbClr val="374151"/>
                </a:solidFill>
                <a:effectLst/>
                <a:latin typeface="Söhne"/>
              </a:rPr>
              <a:t>greedy</a:t>
            </a:r>
            <a:r>
              <a:rPr lang="es-ES" sz="1800" b="0" i="0" dirty="0">
                <a:solidFill>
                  <a:srgbClr val="374151"/>
                </a:solidFill>
                <a:effectLst/>
                <a:latin typeface="Söhne"/>
              </a:rPr>
              <a:t>). En cambio, el segundo agente y el de DQN decide qué porcentaje del inventario disponible de un proveedor adquirir para cada producto. Esto resulta en un espacio de acciones más amplio para el segundo agente. En ambos casos, el tamaño de la tabla de Q </a:t>
            </a:r>
            <a:r>
              <a:rPr lang="es-ES" sz="1800" b="0" i="0" dirty="0" err="1">
                <a:solidFill>
                  <a:srgbClr val="374151"/>
                </a:solidFill>
                <a:effectLst/>
                <a:latin typeface="Söhne"/>
              </a:rPr>
              <a:t>Learning</a:t>
            </a:r>
            <a:r>
              <a:rPr lang="es-ES" sz="1800" b="0" i="0" dirty="0">
                <a:solidFill>
                  <a:srgbClr val="374151"/>
                </a:solidFill>
                <a:effectLst/>
                <a:latin typeface="Söhne"/>
              </a:rPr>
              <a:t> es directamente proporcional al número de intervalos definidos para cada variable</a:t>
            </a:r>
            <a:r>
              <a:rPr lang="es-ES" sz="1800" dirty="0">
                <a:solidFill>
                  <a:srgbClr val="374151"/>
                </a:solidFill>
                <a:latin typeface="Söhne"/>
              </a:rPr>
              <a:t> y para el DQN se busca una red lo suficientemente grande para que sea capaz de captar los patrones entre variables.</a:t>
            </a:r>
            <a:endParaRPr lang="es-ES" sz="1800" b="0" i="0" dirty="0">
              <a:solidFill>
                <a:srgbClr val="374151"/>
              </a:solidFill>
              <a:effectLst/>
              <a:latin typeface="Söhne"/>
            </a:endParaRPr>
          </a:p>
          <a:p>
            <a:pPr algn="just"/>
            <a:r>
              <a:rPr lang="es-ES" sz="1800" b="0" i="0" dirty="0">
                <a:solidFill>
                  <a:srgbClr val="374151"/>
                </a:solidFill>
                <a:effectLst/>
                <a:latin typeface="Söhne"/>
              </a:rPr>
              <a:t>Para la simulación del entorno de la cadena de suministros, se utilizó la biblioteca Python </a:t>
            </a:r>
            <a:r>
              <a:rPr lang="es-ES" sz="1800" b="0" i="0" dirty="0" err="1">
                <a:solidFill>
                  <a:srgbClr val="374151"/>
                </a:solidFill>
                <a:effectLst/>
                <a:latin typeface="Söhne"/>
              </a:rPr>
              <a:t>Gymnasium</a:t>
            </a:r>
            <a:r>
              <a:rPr lang="es-ES" sz="1800" b="0" i="0" dirty="0">
                <a:solidFill>
                  <a:srgbClr val="374151"/>
                </a:solidFill>
                <a:effectLst/>
                <a:latin typeface="Söhne"/>
              </a:rPr>
              <a:t>. Esta herramienta facilita la toma de decisiones simuladas en el contexto de la cadena de suministros para todos los modelos. En cuanto a los agentes de Q </a:t>
            </a:r>
            <a:r>
              <a:rPr lang="es-ES" sz="1800" b="0" i="0" dirty="0" err="1">
                <a:solidFill>
                  <a:srgbClr val="374151"/>
                </a:solidFill>
                <a:effectLst/>
                <a:latin typeface="Söhne"/>
              </a:rPr>
              <a:t>Learning</a:t>
            </a:r>
            <a:r>
              <a:rPr lang="es-ES" sz="1800" b="0" i="0" dirty="0">
                <a:solidFill>
                  <a:srgbClr val="374151"/>
                </a:solidFill>
                <a:effectLst/>
                <a:latin typeface="Söhne"/>
              </a:rPr>
              <a:t> y las políticas de manejo de inventarios, se optó por no utilizar librerías específicas para su implementación. Por otro lado, para el modelo de optimización se empleó </a:t>
            </a:r>
            <a:r>
              <a:rPr lang="es-ES" sz="1800" b="0" i="0" dirty="0" err="1">
                <a:solidFill>
                  <a:srgbClr val="374151"/>
                </a:solidFill>
                <a:effectLst/>
                <a:latin typeface="Söhne"/>
              </a:rPr>
              <a:t>Gurobipy</a:t>
            </a:r>
            <a:r>
              <a:rPr lang="es-ES" sz="1800" b="0" i="0" dirty="0">
                <a:solidFill>
                  <a:srgbClr val="374151"/>
                </a:solidFill>
                <a:effectLst/>
                <a:latin typeface="Söhne"/>
              </a:rPr>
              <a:t>, una herramienta especializada para resolver problemas de programación matemática.</a:t>
            </a:r>
          </a:p>
        </p:txBody>
      </p:sp>
      <p:pic>
        <p:nvPicPr>
          <p:cNvPr id="34" name="Content Placeholder 33">
            <a:extLst>
              <a:ext uri="{FF2B5EF4-FFF2-40B4-BE49-F238E27FC236}">
                <a16:creationId xmlns:a16="http://schemas.microsoft.com/office/drawing/2014/main" id="{7DB73E80-4F2F-9780-DC26-95B477524653}"/>
              </a:ext>
            </a:extLst>
          </p:cNvPr>
          <p:cNvPicPr>
            <a:picLocks noGrp="1" noChangeAspect="1"/>
          </p:cNvPicPr>
          <p:nvPr>
            <p:ph sz="quarter" idx="38"/>
          </p:nvPr>
        </p:nvPicPr>
        <p:blipFill>
          <a:blip r:embed="rId2"/>
          <a:stretch>
            <a:fillRect/>
          </a:stretch>
        </p:blipFill>
        <p:spPr>
          <a:xfrm>
            <a:off x="13352386" y="20977309"/>
            <a:ext cx="5181600" cy="2590800"/>
          </a:xfrm>
        </p:spPr>
      </p:pic>
      <p:sp>
        <p:nvSpPr>
          <p:cNvPr id="20" name="19 Marcador de contenido"/>
          <p:cNvSpPr>
            <a:spLocks noGrp="1"/>
          </p:cNvSpPr>
          <p:nvPr>
            <p:ph sz="quarter" idx="39"/>
          </p:nvPr>
        </p:nvSpPr>
        <p:spPr>
          <a:xfrm>
            <a:off x="13297629" y="29360071"/>
            <a:ext cx="11520000" cy="5112619"/>
          </a:xfrm>
        </p:spPr>
        <p:txBody>
          <a:bodyPr>
            <a:noAutofit/>
          </a:bodyPr>
          <a:lstStyle/>
          <a:p>
            <a:pPr algn="l"/>
            <a:r>
              <a:rPr lang="es-ES" sz="1800" b="1" i="0" dirty="0">
                <a:solidFill>
                  <a:srgbClr val="374151"/>
                </a:solidFill>
                <a:effectLst/>
                <a:latin typeface="Söhne"/>
              </a:rPr>
              <a:t>Conclusiones Principales</a:t>
            </a:r>
            <a:endParaRPr lang="es-ES" sz="1800" b="0" i="0" dirty="0">
              <a:solidFill>
                <a:srgbClr val="374151"/>
              </a:solidFill>
              <a:effectLst/>
              <a:latin typeface="Söhne"/>
            </a:endParaRPr>
          </a:p>
          <a:p>
            <a:pPr algn="l">
              <a:buFont typeface="Arial" panose="020B0604020202020204" pitchFamily="34" charset="0"/>
              <a:buChar char="•"/>
            </a:pPr>
            <a:r>
              <a:rPr lang="es-ES" sz="1800" b="0" i="0" dirty="0">
                <a:solidFill>
                  <a:srgbClr val="374151"/>
                </a:solidFill>
                <a:effectLst/>
                <a:latin typeface="Söhne"/>
              </a:rPr>
              <a:t>Se ha logrado con éxito la implementación de modelos de aprendizaje por refuerzo que mejoran las políticas de manejo de inventarios existentes y permiten una toma de decisiones más acertada e informada.</a:t>
            </a:r>
          </a:p>
          <a:p>
            <a:pPr algn="l">
              <a:buFont typeface="Arial" panose="020B0604020202020204" pitchFamily="34" charset="0"/>
              <a:buChar char="•"/>
            </a:pPr>
            <a:r>
              <a:rPr lang="es-ES" sz="1800" b="0" i="0" dirty="0">
                <a:solidFill>
                  <a:srgbClr val="374151"/>
                </a:solidFill>
                <a:effectLst/>
                <a:latin typeface="Söhne"/>
              </a:rPr>
              <a:t>Los agentes desarrollados han demostrado su capacidad para mejorar tanto las recompensas como los resultados operativos, evidenciando la efectividad de ajustar las acciones dentro del modelo de aprendizaje por refuerzo.</a:t>
            </a:r>
          </a:p>
          <a:p>
            <a:pPr algn="l">
              <a:buFont typeface="Arial" panose="020B0604020202020204" pitchFamily="34" charset="0"/>
              <a:buChar char="•"/>
            </a:pPr>
            <a:r>
              <a:rPr lang="es-ES" sz="1800" b="0" i="0" dirty="0">
                <a:solidFill>
                  <a:srgbClr val="374151"/>
                </a:solidFill>
                <a:effectLst/>
                <a:latin typeface="Söhne"/>
              </a:rPr>
              <a:t>Pese a su elevado costo computacional inicial, los agentes de aprendizaje por refuerzo demostraron que, una vez entrenados, pueden continuar aprendiendo de manera eficiente y realizar decisiones operativas de manera casi instantánea. Esto es muy útil en el contexto de manejos de inventarios donde usualmente se deben tomar decisiones rápidas.</a:t>
            </a:r>
          </a:p>
          <a:p>
            <a:pPr algn="l"/>
            <a:r>
              <a:rPr lang="es-ES" sz="1800" b="1" i="0" dirty="0">
                <a:solidFill>
                  <a:srgbClr val="374151"/>
                </a:solidFill>
                <a:effectLst/>
                <a:latin typeface="Söhne"/>
              </a:rPr>
              <a:t>Mejoras y Trabajo Futuro</a:t>
            </a:r>
            <a:endParaRPr lang="es-ES" sz="1800" b="0" i="0" dirty="0">
              <a:solidFill>
                <a:srgbClr val="374151"/>
              </a:solidFill>
              <a:effectLst/>
              <a:latin typeface="Söhne"/>
            </a:endParaRPr>
          </a:p>
          <a:p>
            <a:pPr algn="l">
              <a:buFont typeface="Arial" panose="020B0604020202020204" pitchFamily="34" charset="0"/>
              <a:buChar char="•"/>
            </a:pPr>
            <a:r>
              <a:rPr lang="es-ES" sz="1800" b="0" i="0" dirty="0">
                <a:solidFill>
                  <a:srgbClr val="374151"/>
                </a:solidFill>
                <a:effectLst/>
                <a:latin typeface="Söhne"/>
              </a:rPr>
              <a:t>Realizar un análisis de sensibilidad detallado sobre los parámetros de aprendizaje, la discretización, tamaño de la red y los espacios de acción y estado de los agentes.</a:t>
            </a:r>
          </a:p>
          <a:p>
            <a:pPr algn="l">
              <a:buFont typeface="Arial" panose="020B0604020202020204" pitchFamily="34" charset="0"/>
              <a:buChar char="•"/>
            </a:pPr>
            <a:r>
              <a:rPr lang="es-ES" sz="1800" b="0" i="0" dirty="0">
                <a:solidFill>
                  <a:srgbClr val="374151"/>
                </a:solidFill>
                <a:effectLst/>
                <a:latin typeface="Söhne"/>
              </a:rPr>
              <a:t>Comparar los resultados obtenidos con aquellos de modelos que utilicen algoritmos de diferente naturaleza.</a:t>
            </a:r>
          </a:p>
          <a:p>
            <a:pPr algn="l">
              <a:buFont typeface="Arial" panose="020B0604020202020204" pitchFamily="34" charset="0"/>
              <a:buChar char="•"/>
            </a:pPr>
            <a:r>
              <a:rPr lang="es-ES" sz="1800" b="0" i="0" dirty="0">
                <a:solidFill>
                  <a:srgbClr val="374151"/>
                </a:solidFill>
                <a:effectLst/>
                <a:latin typeface="Söhne"/>
              </a:rPr>
              <a:t>Investigar nuevas metodologías para el diseño de agentes que optimicen la toma de decisiones en estos entornos.</a:t>
            </a:r>
          </a:p>
          <a:p>
            <a:pPr algn="l">
              <a:buFont typeface="Arial" panose="020B0604020202020204" pitchFamily="34" charset="0"/>
              <a:buChar char="•"/>
            </a:pPr>
            <a:r>
              <a:rPr lang="es-ES" sz="1800" b="0" i="0" dirty="0">
                <a:solidFill>
                  <a:srgbClr val="374151"/>
                </a:solidFill>
                <a:effectLst/>
                <a:latin typeface="Söhne"/>
              </a:rPr>
              <a:t>Desarrollar un agente más avanzado y realista, que incorpore decisiones adicionales como el ruteo de productos.</a:t>
            </a:r>
          </a:p>
          <a:p>
            <a:pPr algn="l">
              <a:buFont typeface="Arial" panose="020B0604020202020204" pitchFamily="34" charset="0"/>
              <a:buChar char="•"/>
            </a:pPr>
            <a:r>
              <a:rPr lang="es-ES" sz="1800" b="0" i="0" dirty="0">
                <a:solidFill>
                  <a:srgbClr val="374151"/>
                </a:solidFill>
                <a:effectLst/>
                <a:latin typeface="Söhne"/>
              </a:rPr>
              <a:t>Trabajar en estrategias para disminuir el costo computacional asociado con el entrenamiento de estos agentes.</a:t>
            </a:r>
          </a:p>
        </p:txBody>
      </p:sp>
      <p:sp>
        <p:nvSpPr>
          <p:cNvPr id="28" name="17 Marcador de contenido">
            <a:extLst>
              <a:ext uri="{FF2B5EF4-FFF2-40B4-BE49-F238E27FC236}">
                <a16:creationId xmlns:a16="http://schemas.microsoft.com/office/drawing/2014/main" id="{4E7B38EA-31FA-2246-3FDD-011A607DD6A6}"/>
              </a:ext>
            </a:extLst>
          </p:cNvPr>
          <p:cNvSpPr txBox="1">
            <a:spLocks/>
          </p:cNvSpPr>
          <p:nvPr/>
        </p:nvSpPr>
        <p:spPr>
          <a:xfrm>
            <a:off x="648247" y="24230917"/>
            <a:ext cx="11520000" cy="10081120"/>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None/>
            </a:pPr>
            <a:r>
              <a:rPr lang="es-ES" sz="2000" b="0" i="0" dirty="0">
                <a:solidFill>
                  <a:srgbClr val="374151"/>
                </a:solidFill>
                <a:effectLst/>
                <a:latin typeface="Söhne"/>
              </a:rPr>
              <a:t>Inicialmente, se realizó un estudio sobre el funcionamiento y modelado de las cadenas de suministros. Este análisis permitió comprender los tipos de datos utilizados, las decisiones clave que se toman, y cómo evoluciona el funcionamiento general de estas cadenas a lo largo del tiempo. A partir de este entendimiento, se procedió a diseñar un entorno simulado que encapsula esta información y que evoluciona dinámicamente basado en las decisiones tomadas</a:t>
            </a:r>
            <a:r>
              <a:rPr lang="en-US" sz="2000" b="0" i="0" dirty="0">
                <a:solidFill>
                  <a:srgbClr val="374151"/>
                </a:solidFill>
                <a:effectLst/>
                <a:latin typeface="Söhne"/>
              </a:rPr>
              <a:t>*</a:t>
            </a:r>
            <a:r>
              <a:rPr lang="es-ES" sz="2000" b="0" i="0" dirty="0">
                <a:solidFill>
                  <a:srgbClr val="374151"/>
                </a:solidFill>
                <a:effectLst/>
                <a:latin typeface="Söhne"/>
              </a:rPr>
              <a:t>.</a:t>
            </a:r>
          </a:p>
          <a:p>
            <a:pPr marL="0" indent="0" algn="just">
              <a:buNone/>
            </a:pPr>
            <a:r>
              <a:rPr lang="es-ES" sz="2000" b="0" i="0" dirty="0">
                <a:solidFill>
                  <a:srgbClr val="374151"/>
                </a:solidFill>
                <a:effectLst/>
                <a:latin typeface="Söhne"/>
              </a:rPr>
              <a:t>Posteriormente, se desarrollaron tres agentes basados en el algoritmo de Q </a:t>
            </a:r>
            <a:r>
              <a:rPr lang="es-ES" sz="2000" b="0" i="0" dirty="0" err="1">
                <a:solidFill>
                  <a:srgbClr val="374151"/>
                </a:solidFill>
                <a:effectLst/>
                <a:latin typeface="Söhne"/>
              </a:rPr>
              <a:t>Learning</a:t>
            </a:r>
            <a:r>
              <a:rPr lang="es-ES" sz="2000" b="0" i="0" dirty="0">
                <a:solidFill>
                  <a:srgbClr val="374151"/>
                </a:solidFill>
                <a:effectLst/>
                <a:latin typeface="Söhne"/>
              </a:rPr>
              <a:t>, dos de Q </a:t>
            </a:r>
            <a:r>
              <a:rPr lang="es-ES" sz="2000" b="0" i="0" dirty="0" err="1">
                <a:solidFill>
                  <a:srgbClr val="374151"/>
                </a:solidFill>
                <a:effectLst/>
                <a:latin typeface="Söhne"/>
              </a:rPr>
              <a:t>Learning</a:t>
            </a:r>
            <a:r>
              <a:rPr lang="es-ES" sz="2000" b="0" i="0" dirty="0">
                <a:solidFill>
                  <a:srgbClr val="374151"/>
                </a:solidFill>
                <a:effectLst/>
                <a:latin typeface="Söhne"/>
              </a:rPr>
              <a:t> tradicional y uno de DQN. Estos agentes están diseñados para tomar decisiones informadas utilizando los datos proporcionados por el entorno simulado. Paralelamente, se seleccionaron dos modelos de manejo de inventarios, específicamente las políticas R,Q y </a:t>
            </a:r>
            <a:r>
              <a:rPr lang="es-ES" sz="2000" b="0" i="0" dirty="0" err="1">
                <a:solidFill>
                  <a:srgbClr val="374151"/>
                </a:solidFill>
                <a:effectLst/>
                <a:latin typeface="Söhne"/>
              </a:rPr>
              <a:t>S,s</a:t>
            </a:r>
            <a:r>
              <a:rPr lang="es-ES" sz="2000" b="0" i="0" dirty="0">
                <a:solidFill>
                  <a:srgbClr val="374151"/>
                </a:solidFill>
                <a:effectLst/>
                <a:latin typeface="Söhne"/>
              </a:rPr>
              <a:t>, para establecer una base comparativa para el rendimiento de los agentes de Q </a:t>
            </a:r>
            <a:r>
              <a:rPr lang="es-ES" sz="2000" b="0" i="0" dirty="0" err="1">
                <a:solidFill>
                  <a:srgbClr val="374151"/>
                </a:solidFill>
                <a:effectLst/>
                <a:latin typeface="Söhne"/>
              </a:rPr>
              <a:t>Learning</a:t>
            </a:r>
            <a:r>
              <a:rPr lang="es-ES" sz="2000" b="0" i="0" dirty="0">
                <a:solidFill>
                  <a:srgbClr val="374151"/>
                </a:solidFill>
                <a:effectLst/>
                <a:latin typeface="Söhne"/>
              </a:rPr>
              <a:t>. Además, se elaboró un modelo de optimización. Este modelo es capaz de evaluar la información recopilada del entorno y establecer una cota superior teórica de rendimiento, sirviendo como un ideal aspiracional para los modelos desarrollados.</a:t>
            </a: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just">
              <a:buNone/>
            </a:pPr>
            <a:endParaRPr lang="es-ES" sz="2000" b="0" i="0" dirty="0">
              <a:solidFill>
                <a:srgbClr val="374151"/>
              </a:solidFill>
              <a:effectLst/>
              <a:latin typeface="Söhne"/>
            </a:endParaRPr>
          </a:p>
          <a:p>
            <a:pPr marL="0" indent="0" algn="just">
              <a:buNone/>
            </a:pPr>
            <a:endParaRPr lang="es-ES" sz="2000" dirty="0">
              <a:solidFill>
                <a:srgbClr val="374151"/>
              </a:solidFill>
              <a:latin typeface="Söhne"/>
            </a:endParaRPr>
          </a:p>
          <a:p>
            <a:pPr marL="0" indent="0" algn="ctr">
              <a:buNone/>
            </a:pPr>
            <a:r>
              <a:rPr lang="es-ES" sz="1400" b="1" dirty="0">
                <a:solidFill>
                  <a:srgbClr val="374151"/>
                </a:solidFill>
                <a:latin typeface="Söhne"/>
              </a:rPr>
              <a:t>Comparativa del funcionamiento de los agentes basados en aprendizaje por refuerzo y las políticas de manejos de inventarios</a:t>
            </a:r>
          </a:p>
          <a:p>
            <a:pPr marL="0" indent="0" algn="ctr">
              <a:buNone/>
            </a:pPr>
            <a:endParaRPr lang="es-ES" sz="2000" b="0" i="0" dirty="0">
              <a:solidFill>
                <a:srgbClr val="374151"/>
              </a:solidFill>
              <a:effectLst/>
              <a:latin typeface="Söhne"/>
            </a:endParaRPr>
          </a:p>
          <a:p>
            <a:pPr marL="0" indent="0" algn="just">
              <a:buNone/>
            </a:pPr>
            <a:r>
              <a:rPr lang="es-ES" sz="2000" b="0" i="0" dirty="0">
                <a:solidFill>
                  <a:srgbClr val="374151"/>
                </a:solidFill>
                <a:effectLst/>
                <a:latin typeface="Söhne"/>
              </a:rPr>
              <a:t>Con estos elementos en lugar, se implementaron los seis modelos mencionados —los tres agentes de Q </a:t>
            </a:r>
            <a:r>
              <a:rPr lang="es-ES" sz="2000" b="0" i="0" dirty="0" err="1">
                <a:solidFill>
                  <a:srgbClr val="374151"/>
                </a:solidFill>
                <a:effectLst/>
                <a:latin typeface="Söhne"/>
              </a:rPr>
              <a:t>Learning</a:t>
            </a:r>
            <a:r>
              <a:rPr lang="es-ES" sz="2000" b="0" i="0" dirty="0">
                <a:solidFill>
                  <a:srgbClr val="374151"/>
                </a:solidFill>
                <a:effectLst/>
                <a:latin typeface="Söhne"/>
              </a:rPr>
              <a:t>, las dos políticas de manejo de inventarios, y el modelo de optimización— para que interactuaran con el entorno simulado. Se llevó a cabo una validación del aprendizaje y adaptabilidad de los modelos de aprendizaje por refuerzo. Además, se realizó una comparación de su rendimiento con las políticas de manejo de inventarios y la cota establecida por el modelo de optimización. Todo este proceso se efectuó bajo varios escenarios del entorno, para asegurar una evaluación robusta y abarcadora.</a:t>
            </a:r>
            <a:endParaRPr lang="es-ES" sz="2400" dirty="0"/>
          </a:p>
          <a:p>
            <a:pPr marL="0" indent="0" algn="just">
              <a:buNone/>
            </a:pPr>
            <a:r>
              <a:rPr lang="es-ES" sz="1800" dirty="0">
                <a:solidFill>
                  <a:srgbClr val="374151"/>
                </a:solidFill>
                <a:latin typeface="Söhne"/>
              </a:rPr>
              <a:t>* El modelo del entorno de la cadena de suministro se inspira en gran medida en el artículo "Adaptive </a:t>
            </a:r>
            <a:r>
              <a:rPr lang="es-ES" sz="1800" dirty="0" err="1">
                <a:solidFill>
                  <a:srgbClr val="374151"/>
                </a:solidFill>
                <a:latin typeface="Söhne"/>
              </a:rPr>
              <a:t>Stochastic</a:t>
            </a:r>
            <a:r>
              <a:rPr lang="es-ES" sz="1800" dirty="0">
                <a:solidFill>
                  <a:srgbClr val="374151"/>
                </a:solidFill>
                <a:latin typeface="Söhne"/>
              </a:rPr>
              <a:t> </a:t>
            </a:r>
            <a:r>
              <a:rPr lang="es-ES" sz="1800" dirty="0" err="1">
                <a:solidFill>
                  <a:srgbClr val="374151"/>
                </a:solidFill>
                <a:latin typeface="Söhne"/>
              </a:rPr>
              <a:t>Lookahead</a:t>
            </a:r>
            <a:r>
              <a:rPr lang="es-ES" sz="1800" dirty="0">
                <a:solidFill>
                  <a:srgbClr val="374151"/>
                </a:solidFill>
                <a:latin typeface="Söhne"/>
              </a:rPr>
              <a:t> </a:t>
            </a:r>
            <a:r>
              <a:rPr lang="es-ES" sz="1800" dirty="0" err="1">
                <a:solidFill>
                  <a:srgbClr val="374151"/>
                </a:solidFill>
                <a:latin typeface="Söhne"/>
              </a:rPr>
              <a:t>Policies</a:t>
            </a:r>
            <a:r>
              <a:rPr lang="es-ES" sz="1800" dirty="0">
                <a:solidFill>
                  <a:srgbClr val="374151"/>
                </a:solidFill>
                <a:latin typeface="Söhne"/>
              </a:rPr>
              <a:t> </a:t>
            </a:r>
            <a:r>
              <a:rPr lang="es-ES" sz="1800" dirty="0" err="1">
                <a:solidFill>
                  <a:srgbClr val="374151"/>
                </a:solidFill>
                <a:latin typeface="Söhne"/>
              </a:rPr>
              <a:t>for</a:t>
            </a:r>
            <a:r>
              <a:rPr lang="es-ES" sz="1800" dirty="0">
                <a:solidFill>
                  <a:srgbClr val="374151"/>
                </a:solidFill>
                <a:latin typeface="Söhne"/>
              </a:rPr>
              <a:t> Dynamic Multi-</a:t>
            </a:r>
            <a:r>
              <a:rPr lang="es-ES" sz="1800" dirty="0" err="1">
                <a:solidFill>
                  <a:srgbClr val="374151"/>
                </a:solidFill>
                <a:latin typeface="Söhne"/>
              </a:rPr>
              <a:t>Period</a:t>
            </a:r>
            <a:r>
              <a:rPr lang="es-ES" sz="1800" dirty="0">
                <a:solidFill>
                  <a:srgbClr val="374151"/>
                </a:solidFill>
                <a:latin typeface="Söhne"/>
              </a:rPr>
              <a:t> </a:t>
            </a:r>
            <a:r>
              <a:rPr lang="es-ES" sz="1800" dirty="0" err="1">
                <a:solidFill>
                  <a:srgbClr val="374151"/>
                </a:solidFill>
                <a:latin typeface="Söhne"/>
              </a:rPr>
              <a:t>Purchasing</a:t>
            </a:r>
            <a:r>
              <a:rPr lang="es-ES" sz="1800" dirty="0">
                <a:solidFill>
                  <a:srgbClr val="374151"/>
                </a:solidFill>
                <a:latin typeface="Söhne"/>
              </a:rPr>
              <a:t> and </a:t>
            </a:r>
            <a:r>
              <a:rPr lang="es-ES" sz="1800" dirty="0" err="1">
                <a:solidFill>
                  <a:srgbClr val="374151"/>
                </a:solidFill>
                <a:latin typeface="Söhne"/>
              </a:rPr>
              <a:t>Inventory</a:t>
            </a:r>
            <a:r>
              <a:rPr lang="es-ES" sz="1800" dirty="0">
                <a:solidFill>
                  <a:srgbClr val="374151"/>
                </a:solidFill>
                <a:latin typeface="Söhne"/>
              </a:rPr>
              <a:t> </a:t>
            </a:r>
            <a:r>
              <a:rPr lang="es-ES" sz="1800" dirty="0" err="1">
                <a:solidFill>
                  <a:srgbClr val="374151"/>
                </a:solidFill>
                <a:latin typeface="Söhne"/>
              </a:rPr>
              <a:t>Routing</a:t>
            </a:r>
            <a:r>
              <a:rPr lang="es-ES" sz="1800" dirty="0">
                <a:solidFill>
                  <a:srgbClr val="374151"/>
                </a:solidFill>
                <a:latin typeface="Söhne"/>
              </a:rPr>
              <a:t>", publicado en 2023 por Cuellar-Usaquén, Ulmer, </a:t>
            </a:r>
            <a:r>
              <a:rPr lang="es-ES" sz="1800" dirty="0" err="1">
                <a:solidFill>
                  <a:srgbClr val="374151"/>
                </a:solidFill>
                <a:latin typeface="Söhne"/>
              </a:rPr>
              <a:t>Gomez</a:t>
            </a:r>
            <a:r>
              <a:rPr lang="es-ES" sz="1800" dirty="0">
                <a:solidFill>
                  <a:srgbClr val="374151"/>
                </a:solidFill>
                <a:latin typeface="Söhne"/>
              </a:rPr>
              <a:t> y </a:t>
            </a:r>
            <a:r>
              <a:rPr lang="es-ES" sz="1800" dirty="0" err="1">
                <a:solidFill>
                  <a:srgbClr val="374151"/>
                </a:solidFill>
                <a:latin typeface="Söhne"/>
              </a:rPr>
              <a:t>Alvarez</a:t>
            </a:r>
            <a:r>
              <a:rPr lang="es-ES" sz="1800" dirty="0">
                <a:solidFill>
                  <a:srgbClr val="374151"/>
                </a:solidFill>
                <a:latin typeface="Söhne"/>
              </a:rPr>
              <a:t>-Martínez.</a:t>
            </a:r>
          </a:p>
        </p:txBody>
      </p:sp>
      <p:sp>
        <p:nvSpPr>
          <p:cNvPr id="32" name="TextBox 31">
            <a:extLst>
              <a:ext uri="{FF2B5EF4-FFF2-40B4-BE49-F238E27FC236}">
                <a16:creationId xmlns:a16="http://schemas.microsoft.com/office/drawing/2014/main" id="{839EE243-D63B-5709-22EC-D12A4AC49D54}"/>
              </a:ext>
            </a:extLst>
          </p:cNvPr>
          <p:cNvSpPr txBox="1"/>
          <p:nvPr/>
        </p:nvSpPr>
        <p:spPr>
          <a:xfrm>
            <a:off x="942975" y="34441609"/>
            <a:ext cx="21075444" cy="338554"/>
          </a:xfrm>
          <a:prstGeom prst="rect">
            <a:avLst/>
          </a:prstGeom>
          <a:noFill/>
        </p:spPr>
        <p:txBody>
          <a:bodyPr wrap="square">
            <a:spAutoFit/>
          </a:bodyPr>
          <a:lstStyle/>
          <a:p>
            <a:pPr algn="just"/>
            <a:r>
              <a:rPr lang="es-ES" sz="1600" dirty="0">
                <a:solidFill>
                  <a:srgbClr val="374151"/>
                </a:solidFill>
                <a:latin typeface="Söhne"/>
              </a:rPr>
              <a:t>La implementación de los modelos y los resultados se encuentran en https://github.com/CamiloAguilarL/dqn-supply-chain</a:t>
            </a:r>
          </a:p>
        </p:txBody>
      </p:sp>
      <p:pic>
        <p:nvPicPr>
          <p:cNvPr id="38" name="Picture 37">
            <a:extLst>
              <a:ext uri="{FF2B5EF4-FFF2-40B4-BE49-F238E27FC236}">
                <a16:creationId xmlns:a16="http://schemas.microsoft.com/office/drawing/2014/main" id="{BE21AF30-E5C9-2466-281E-A6787E4F4BDB}"/>
              </a:ext>
            </a:extLst>
          </p:cNvPr>
          <p:cNvPicPr>
            <a:picLocks noChangeAspect="1"/>
          </p:cNvPicPr>
          <p:nvPr/>
        </p:nvPicPr>
        <p:blipFill>
          <a:blip r:embed="rId3"/>
          <a:stretch>
            <a:fillRect/>
          </a:stretch>
        </p:blipFill>
        <p:spPr>
          <a:xfrm>
            <a:off x="13393661" y="23545495"/>
            <a:ext cx="5181600" cy="2590800"/>
          </a:xfrm>
          <a:prstGeom prst="rect">
            <a:avLst/>
          </a:prstGeom>
        </p:spPr>
      </p:pic>
      <p:sp>
        <p:nvSpPr>
          <p:cNvPr id="41" name="15 Marcador de contenido">
            <a:extLst>
              <a:ext uri="{FF2B5EF4-FFF2-40B4-BE49-F238E27FC236}">
                <a16:creationId xmlns:a16="http://schemas.microsoft.com/office/drawing/2014/main" id="{B29E43C4-5A2C-568D-7898-3623B028D601}"/>
              </a:ext>
            </a:extLst>
          </p:cNvPr>
          <p:cNvSpPr txBox="1">
            <a:spLocks/>
          </p:cNvSpPr>
          <p:nvPr/>
        </p:nvSpPr>
        <p:spPr>
          <a:xfrm>
            <a:off x="17144034" y="20976842"/>
            <a:ext cx="2108303"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Font typeface="Arial" panose="020B0604020202020204" pitchFamily="34" charset="0"/>
              <a:buNone/>
            </a:pPr>
            <a:r>
              <a:rPr lang="es-ES" sz="800" dirty="0">
                <a:solidFill>
                  <a:srgbClr val="374151"/>
                </a:solidFill>
                <a:latin typeface="Söhne"/>
              </a:rPr>
              <a:t>* Semilla 42</a:t>
            </a:r>
          </a:p>
        </p:txBody>
      </p:sp>
      <p:sp>
        <p:nvSpPr>
          <p:cNvPr id="42" name="15 Marcador de contenido">
            <a:extLst>
              <a:ext uri="{FF2B5EF4-FFF2-40B4-BE49-F238E27FC236}">
                <a16:creationId xmlns:a16="http://schemas.microsoft.com/office/drawing/2014/main" id="{9EA7589D-1E6F-70ED-A7C1-3C8C748D4D3A}"/>
              </a:ext>
            </a:extLst>
          </p:cNvPr>
          <p:cNvSpPr txBox="1">
            <a:spLocks/>
          </p:cNvSpPr>
          <p:nvPr/>
        </p:nvSpPr>
        <p:spPr>
          <a:xfrm>
            <a:off x="14612861" y="20657378"/>
            <a:ext cx="2743200"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ctr">
              <a:buFont typeface="Arial" panose="020B0604020202020204" pitchFamily="34" charset="0"/>
              <a:buNone/>
            </a:pPr>
            <a:r>
              <a:rPr lang="es-ES" sz="1050" b="1" dirty="0">
                <a:solidFill>
                  <a:srgbClr val="374151"/>
                </a:solidFill>
                <a:latin typeface="Söhne"/>
              </a:rPr>
              <a:t>Modelo sin penalizaciones</a:t>
            </a:r>
          </a:p>
        </p:txBody>
      </p:sp>
      <p:sp>
        <p:nvSpPr>
          <p:cNvPr id="46" name="15 Marcador de contenido">
            <a:extLst>
              <a:ext uri="{FF2B5EF4-FFF2-40B4-BE49-F238E27FC236}">
                <a16:creationId xmlns:a16="http://schemas.microsoft.com/office/drawing/2014/main" id="{617224A2-881F-4D8D-5ED9-F5577A331C7C}"/>
              </a:ext>
            </a:extLst>
          </p:cNvPr>
          <p:cNvSpPr txBox="1">
            <a:spLocks/>
          </p:cNvSpPr>
          <p:nvPr/>
        </p:nvSpPr>
        <p:spPr>
          <a:xfrm>
            <a:off x="19800530" y="20657378"/>
            <a:ext cx="2743200" cy="729972"/>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ctr">
              <a:buFont typeface="Arial" panose="020B0604020202020204" pitchFamily="34" charset="0"/>
              <a:buNone/>
            </a:pPr>
            <a:r>
              <a:rPr lang="es-ES" sz="1050" b="1" dirty="0">
                <a:solidFill>
                  <a:srgbClr val="374151"/>
                </a:solidFill>
                <a:latin typeface="Söhne"/>
              </a:rPr>
              <a:t>Modelo con penalizaciones</a:t>
            </a:r>
          </a:p>
        </p:txBody>
      </p:sp>
      <p:sp>
        <p:nvSpPr>
          <p:cNvPr id="47" name="15 Marcador de contenido">
            <a:extLst>
              <a:ext uri="{FF2B5EF4-FFF2-40B4-BE49-F238E27FC236}">
                <a16:creationId xmlns:a16="http://schemas.microsoft.com/office/drawing/2014/main" id="{22962553-945D-2DB7-C47C-6B7FFB748671}"/>
              </a:ext>
            </a:extLst>
          </p:cNvPr>
          <p:cNvSpPr txBox="1">
            <a:spLocks/>
          </p:cNvSpPr>
          <p:nvPr/>
        </p:nvSpPr>
        <p:spPr>
          <a:xfrm>
            <a:off x="17935575" y="23284618"/>
            <a:ext cx="6978088" cy="2590801"/>
          </a:xfrm>
          <a:prstGeom prst="rect">
            <a:avLst/>
          </a:prstGeom>
        </p:spPr>
        <p:txBody>
          <a:bodyPr vert="horz" lIns="349758" tIns="174879" rIns="349758" bIns="174879" rtlCol="0">
            <a:no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lgn="just">
              <a:buFont typeface="Arial" panose="020B0604020202020204" pitchFamily="34" charset="0"/>
              <a:buNone/>
            </a:pPr>
            <a:r>
              <a:rPr lang="es-ES" sz="1600" b="0" i="0" dirty="0">
                <a:solidFill>
                  <a:srgbClr val="374151"/>
                </a:solidFill>
                <a:effectLst/>
                <a:latin typeface="Söhne"/>
              </a:rPr>
              <a:t>En la comparativa de modelos, se introdujeron penalizaciones por exceso de inventario y demanda insatisfecha. El modelo de Q </a:t>
            </a:r>
            <a:r>
              <a:rPr lang="es-ES" sz="1600" b="0" i="0" dirty="0" err="1">
                <a:solidFill>
                  <a:srgbClr val="374151"/>
                </a:solidFill>
                <a:effectLst/>
                <a:latin typeface="Söhne"/>
              </a:rPr>
              <a:t>Learning</a:t>
            </a:r>
            <a:r>
              <a:rPr lang="es-ES" sz="1600" b="0" i="0" dirty="0">
                <a:solidFill>
                  <a:srgbClr val="374151"/>
                </a:solidFill>
                <a:effectLst/>
                <a:latin typeface="Söhne"/>
              </a:rPr>
              <a:t> avanzado y el de DQN alcanzó una precisión superior, reflejando un rendimiento destacado. Curiosamente, el agente Q </a:t>
            </a:r>
            <a:r>
              <a:rPr lang="es-ES" sz="1600" b="0" i="0" dirty="0" err="1">
                <a:solidFill>
                  <a:srgbClr val="374151"/>
                </a:solidFill>
                <a:effectLst/>
                <a:latin typeface="Söhne"/>
              </a:rPr>
              <a:t>Learning</a:t>
            </a:r>
            <a:r>
              <a:rPr lang="es-ES" sz="1600" b="0" i="0" dirty="0">
                <a:solidFill>
                  <a:srgbClr val="374151"/>
                </a:solidFill>
                <a:effectLst/>
                <a:latin typeface="Söhne"/>
              </a:rPr>
              <a:t> SS obtuvo resultados comparables a la política SS. A pesar de contar con más información para la toma de decisiones, su limitado espacio de acciones fue un factor determinante. Además, los parámetros estocásticos y como fueron definidos impiden una diferenciación significativa entre las elecciones del agente Q </a:t>
            </a:r>
            <a:r>
              <a:rPr lang="es-ES" sz="1600" b="0" i="0" dirty="0" err="1">
                <a:solidFill>
                  <a:srgbClr val="374151"/>
                </a:solidFill>
                <a:effectLst/>
                <a:latin typeface="Söhne"/>
              </a:rPr>
              <a:t>Learning</a:t>
            </a:r>
            <a:r>
              <a:rPr lang="es-ES" sz="1600" b="0" i="0" dirty="0">
                <a:solidFill>
                  <a:srgbClr val="374151"/>
                </a:solidFill>
                <a:effectLst/>
                <a:latin typeface="Söhne"/>
              </a:rPr>
              <a:t> y las políticas tradicionales de manejo de inventarios. Un aumento de la variabilidad de estos datos podría mostrar un mejor rendimiento del agente.</a:t>
            </a:r>
            <a:endParaRPr lang="es-CO" sz="2800" dirty="0"/>
          </a:p>
        </p:txBody>
      </p:sp>
      <p:sp>
        <p:nvSpPr>
          <p:cNvPr id="49" name="TextBox 48">
            <a:extLst>
              <a:ext uri="{FF2B5EF4-FFF2-40B4-BE49-F238E27FC236}">
                <a16:creationId xmlns:a16="http://schemas.microsoft.com/office/drawing/2014/main" id="{B057D76D-7513-7E7B-5922-19C89E4F5055}"/>
              </a:ext>
            </a:extLst>
          </p:cNvPr>
          <p:cNvSpPr txBox="1"/>
          <p:nvPr/>
        </p:nvSpPr>
        <p:spPr>
          <a:xfrm>
            <a:off x="13384136" y="26136295"/>
            <a:ext cx="11314329" cy="1815882"/>
          </a:xfrm>
          <a:prstGeom prst="rect">
            <a:avLst/>
          </a:prstGeom>
          <a:noFill/>
        </p:spPr>
        <p:txBody>
          <a:bodyPr wrap="square">
            <a:spAutoFit/>
          </a:bodyPr>
          <a:lstStyle/>
          <a:p>
            <a:pPr marL="0" indent="0" algn="just">
              <a:buFont typeface="Arial" panose="020B0604020202020204" pitchFamily="34" charset="0"/>
              <a:buNone/>
            </a:pPr>
            <a:r>
              <a:rPr lang="es-ES" sz="1600" b="0" i="0" dirty="0">
                <a:solidFill>
                  <a:srgbClr val="374151"/>
                </a:solidFill>
                <a:effectLst/>
                <a:latin typeface="Söhne"/>
              </a:rPr>
              <a:t>En las curvas de convergencia, que exhiben las recompensas antes de aplicar penalizaciones para los algoritmos de Q </a:t>
            </a:r>
            <a:r>
              <a:rPr lang="es-ES" sz="1600" b="0" i="0" dirty="0" err="1">
                <a:solidFill>
                  <a:srgbClr val="374151"/>
                </a:solidFill>
                <a:effectLst/>
                <a:latin typeface="Söhne"/>
              </a:rPr>
              <a:t>Learning</a:t>
            </a:r>
            <a:r>
              <a:rPr lang="es-ES" sz="1600" b="0" i="0" dirty="0">
                <a:solidFill>
                  <a:srgbClr val="374151"/>
                </a:solidFill>
                <a:effectLst/>
                <a:latin typeface="Söhne"/>
              </a:rPr>
              <a:t> tradicional, se nota que ambos modelos de Q </a:t>
            </a:r>
            <a:r>
              <a:rPr lang="es-ES" sz="1600" b="0" i="0" dirty="0" err="1">
                <a:solidFill>
                  <a:srgbClr val="374151"/>
                </a:solidFill>
                <a:effectLst/>
                <a:latin typeface="Söhne"/>
              </a:rPr>
              <a:t>Learning</a:t>
            </a:r>
            <a:r>
              <a:rPr lang="es-ES" sz="1600" b="0" i="0" dirty="0">
                <a:solidFill>
                  <a:srgbClr val="374151"/>
                </a:solidFill>
                <a:effectLst/>
                <a:latin typeface="Söhne"/>
              </a:rPr>
              <a:t> alcanzan la convergencia, aunque el más complejo requiere más tiempo debido a su amplio espacio de acciones. El modelo Q </a:t>
            </a:r>
            <a:r>
              <a:rPr lang="es-ES" sz="1600" b="0" i="0" dirty="0" err="1">
                <a:solidFill>
                  <a:srgbClr val="374151"/>
                </a:solidFill>
                <a:effectLst/>
                <a:latin typeface="Söhne"/>
              </a:rPr>
              <a:t>Learning</a:t>
            </a:r>
            <a:r>
              <a:rPr lang="es-ES" sz="1600" b="0" i="0" dirty="0">
                <a:solidFill>
                  <a:srgbClr val="374151"/>
                </a:solidFill>
                <a:effectLst/>
                <a:latin typeface="Söhne"/>
              </a:rPr>
              <a:t> SS se aproxima al comportamiento de la política SS, evidenciado por la línea horizontal inferior en el primer gráfico. Mientras tanto, el modelo más complejo también converge, pero no iguala el desempeño del modelo de optimización determinístico, lo cual es esperable ya que este último aprovecha el conocimiento completo de la información de todos los periodos, actuando como una cota superior. A pesar de la limitación de información futura, las curvas demuestran el proceso de aprendizaje y mejora progresiva de ambos agentes de Q </a:t>
            </a:r>
            <a:r>
              <a:rPr lang="es-ES" sz="1600" b="0" i="0" dirty="0" err="1">
                <a:solidFill>
                  <a:srgbClr val="374151"/>
                </a:solidFill>
                <a:effectLst/>
                <a:latin typeface="Söhne"/>
              </a:rPr>
              <a:t>Learning</a:t>
            </a:r>
            <a:r>
              <a:rPr lang="es-ES" sz="1600" b="0" i="0" dirty="0">
                <a:solidFill>
                  <a:srgbClr val="374151"/>
                </a:solidFill>
                <a:effectLst/>
                <a:latin typeface="Söhne"/>
              </a:rPr>
              <a:t> tradicional.</a:t>
            </a:r>
            <a:endParaRPr lang="es-CO" sz="1600" dirty="0"/>
          </a:p>
        </p:txBody>
      </p:sp>
      <p:pic>
        <p:nvPicPr>
          <p:cNvPr id="19" name="Picture 18">
            <a:extLst>
              <a:ext uri="{FF2B5EF4-FFF2-40B4-BE49-F238E27FC236}">
                <a16:creationId xmlns:a16="http://schemas.microsoft.com/office/drawing/2014/main" id="{60244082-99CA-CAD3-978A-C5A2EF365AA1}"/>
              </a:ext>
            </a:extLst>
          </p:cNvPr>
          <p:cNvPicPr>
            <a:picLocks noChangeAspect="1"/>
          </p:cNvPicPr>
          <p:nvPr/>
        </p:nvPicPr>
        <p:blipFill>
          <a:blip r:embed="rId4"/>
          <a:stretch>
            <a:fillRect/>
          </a:stretch>
        </p:blipFill>
        <p:spPr>
          <a:xfrm>
            <a:off x="18792763" y="20977309"/>
            <a:ext cx="4758734" cy="2379367"/>
          </a:xfrm>
          <a:prstGeom prst="rect">
            <a:avLst/>
          </a:prstGeom>
        </p:spPr>
      </p:pic>
      <p:pic>
        <p:nvPicPr>
          <p:cNvPr id="24" name="Picture 23">
            <a:extLst>
              <a:ext uri="{FF2B5EF4-FFF2-40B4-BE49-F238E27FC236}">
                <a16:creationId xmlns:a16="http://schemas.microsoft.com/office/drawing/2014/main" id="{BE425A41-4898-4C34-3A1E-CF5F015AC93F}"/>
              </a:ext>
            </a:extLst>
          </p:cNvPr>
          <p:cNvPicPr>
            <a:picLocks noChangeAspect="1"/>
          </p:cNvPicPr>
          <p:nvPr/>
        </p:nvPicPr>
        <p:blipFill>
          <a:blip r:embed="rId5"/>
          <a:stretch>
            <a:fillRect/>
          </a:stretch>
        </p:blipFill>
        <p:spPr>
          <a:xfrm>
            <a:off x="3133895" y="28493296"/>
            <a:ext cx="6324600" cy="1733550"/>
          </a:xfrm>
          <a:prstGeom prst="rect">
            <a:avLst/>
          </a:prstGeom>
        </p:spPr>
      </p:pic>
    </p:spTree>
    <p:extLst>
      <p:ext uri="{BB962C8B-B14F-4D97-AF65-F5344CB8AC3E}">
        <p14:creationId xmlns:p14="http://schemas.microsoft.com/office/powerpoint/2010/main" val="3382703051"/>
      </p:ext>
    </p:extLst>
  </p:cSld>
  <p:clrMapOvr>
    <a:masterClrMapping/>
  </p:clrMapOvr>
</p:sld>
</file>

<file path=ppt/theme/theme1.xml><?xml version="1.0" encoding="utf-8"?>
<a:theme xmlns:a="http://schemas.openxmlformats.org/drawingml/2006/main" name="FormatoPoster_IS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stersInvestigacion" id="{D959789F-7C6C-C840-A820-9D76BA96E514}" vid="{DE1612A0-BF95-BF4E-B9AF-E78A0732F9A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FormatoPoster_ISIS_v2</Template>
  <TotalTime>1699</TotalTime>
  <Words>1793</Words>
  <Application>Microsoft Office PowerPoint</Application>
  <PresentationFormat>Custom</PresentationFormat>
  <Paragraphs>55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Söhne</vt:lpstr>
      <vt:lpstr>FormatoPoster_ISIS</vt:lpstr>
      <vt:lpstr>Optimización de la Gestión de Inventarios en cadenas de suministros de alimentos mediante Aprendizaje por Refuerzo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Aguilar Leon</dc:creator>
  <cp:lastModifiedBy>Camilo Aguilar Leon</cp:lastModifiedBy>
  <cp:revision>10</cp:revision>
  <dcterms:created xsi:type="dcterms:W3CDTF">2023-11-29T21:53:32Z</dcterms:created>
  <dcterms:modified xsi:type="dcterms:W3CDTF">2023-12-06T02:10:36Z</dcterms:modified>
</cp:coreProperties>
</file>